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0"/>
  </p:handoutMasterIdLst>
  <p:sldIdLst>
    <p:sldId id="338" r:id="rId2"/>
    <p:sldId id="339" r:id="rId3"/>
    <p:sldId id="341" r:id="rId4"/>
    <p:sldId id="354" r:id="rId5"/>
    <p:sldId id="262" r:id="rId6"/>
    <p:sldId id="263" r:id="rId7"/>
    <p:sldId id="340" r:id="rId8"/>
    <p:sldId id="265" r:id="rId9"/>
    <p:sldId id="264" r:id="rId10"/>
    <p:sldId id="344" r:id="rId11"/>
    <p:sldId id="268" r:id="rId12"/>
    <p:sldId id="328" r:id="rId13"/>
    <p:sldId id="333" r:id="rId14"/>
    <p:sldId id="330" r:id="rId15"/>
    <p:sldId id="334" r:id="rId16"/>
    <p:sldId id="331" r:id="rId17"/>
    <p:sldId id="335" r:id="rId18"/>
    <p:sldId id="332" r:id="rId19"/>
    <p:sldId id="336" r:id="rId20"/>
    <p:sldId id="329" r:id="rId21"/>
    <p:sldId id="337" r:id="rId22"/>
    <p:sldId id="313" r:id="rId23"/>
    <p:sldId id="355" r:id="rId24"/>
    <p:sldId id="342" r:id="rId25"/>
    <p:sldId id="269" r:id="rId26"/>
    <p:sldId id="275" r:id="rId27"/>
    <p:sldId id="352" r:id="rId28"/>
    <p:sldId id="353" r:id="rId29"/>
    <p:sldId id="316" r:id="rId30"/>
    <p:sldId id="343" r:id="rId31"/>
    <p:sldId id="267" r:id="rId32"/>
    <p:sldId id="266" r:id="rId33"/>
    <p:sldId id="270" r:id="rId34"/>
    <p:sldId id="271" r:id="rId35"/>
    <p:sldId id="272" r:id="rId36"/>
    <p:sldId id="273" r:id="rId37"/>
    <p:sldId id="274" r:id="rId38"/>
    <p:sldId id="357" r:id="rId39"/>
    <p:sldId id="356" r:id="rId40"/>
    <p:sldId id="360" r:id="rId41"/>
    <p:sldId id="345" r:id="rId42"/>
    <p:sldId id="346" r:id="rId43"/>
    <p:sldId id="358" r:id="rId44"/>
    <p:sldId id="347" r:id="rId45"/>
    <p:sldId id="361" r:id="rId46"/>
    <p:sldId id="348" r:id="rId47"/>
    <p:sldId id="349" r:id="rId48"/>
    <p:sldId id="351" r:id="rId4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58280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4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14B36F-E564-4E41-AF6D-D2E047AFCFD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B973A7-1511-4BEE-9F9C-A3C2993DE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28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813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185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24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417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76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53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139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300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365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707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981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8953-A298-4691-89D3-75F0AE7DDBEF}" type="datetimeFigureOut">
              <a:rPr lang="en-MY" smtClean="0"/>
              <a:t>28/2/2019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6B7B-76F0-4EA7-9FC9-36DC2D470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052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FF00"/>
                </a:solidFill>
              </a:rPr>
              <a:t>LPS: OBE &amp; CDL</a:t>
            </a:r>
            <a:br>
              <a:rPr lang="en-MY" b="1" dirty="0" smtClean="0">
                <a:solidFill>
                  <a:srgbClr val="FFFF00"/>
                </a:solidFill>
              </a:rPr>
            </a:br>
            <a:r>
              <a:rPr lang="en-MY" b="1" dirty="0" smtClean="0">
                <a:solidFill>
                  <a:srgbClr val="FFFF00"/>
                </a:solidFill>
              </a:rPr>
              <a:t>(</a:t>
            </a:r>
            <a:r>
              <a:rPr lang="en-MY" b="1" dirty="0" err="1" smtClean="0">
                <a:solidFill>
                  <a:srgbClr val="FFFF00"/>
                </a:solidFill>
              </a:rPr>
              <a:t>dari</a:t>
            </a:r>
            <a:r>
              <a:rPr lang="en-MY" b="1" dirty="0" smtClean="0">
                <a:solidFill>
                  <a:srgbClr val="FFFF00"/>
                </a:solidFill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</a:rPr>
              <a:t>perspektif</a:t>
            </a:r>
            <a:r>
              <a:rPr lang="en-MY" b="1" dirty="0" smtClean="0">
                <a:solidFill>
                  <a:srgbClr val="FFFF00"/>
                </a:solidFill>
              </a:rPr>
              <a:t> MK)</a:t>
            </a:r>
            <a:endParaRPr lang="en-MY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MY" b="1" dirty="0" smtClean="0">
                <a:solidFill>
                  <a:srgbClr val="FFC000"/>
                </a:solidFill>
              </a:rPr>
              <a:t>GAN WE LING</a:t>
            </a:r>
          </a:p>
          <a:p>
            <a:r>
              <a:rPr lang="en-MY" b="1" dirty="0" smtClean="0">
                <a:solidFill>
                  <a:srgbClr val="FFC000"/>
                </a:solidFill>
              </a:rPr>
              <a:t>HO THEEN </a:t>
            </a:r>
            <a:r>
              <a:rPr lang="en-MY" b="1" dirty="0" err="1" smtClean="0">
                <a:solidFill>
                  <a:srgbClr val="FFC000"/>
                </a:solidFill>
              </a:rPr>
              <a:t>THEEN</a:t>
            </a:r>
            <a:endParaRPr lang="en-MY" b="1" dirty="0" smtClean="0">
              <a:solidFill>
                <a:srgbClr val="FFC000"/>
              </a:solidFill>
            </a:endParaRPr>
          </a:p>
          <a:p>
            <a:r>
              <a:rPr lang="en-MY" dirty="0" smtClean="0">
                <a:solidFill>
                  <a:srgbClr val="92D050"/>
                </a:solidFill>
              </a:rPr>
              <a:t>JK AKREDITASI</a:t>
            </a:r>
          </a:p>
          <a:p>
            <a:r>
              <a:rPr lang="en-MY" dirty="0" smtClean="0">
                <a:solidFill>
                  <a:srgbClr val="00B0F0"/>
                </a:solidFill>
              </a:rPr>
              <a:t>28 FEBRUARI 2019</a:t>
            </a:r>
            <a:endParaRPr lang="en-MY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C000"/>
                </a:solidFill>
              </a:rPr>
              <a:t>HASIL PEMBELAJARAN KURSUS</a:t>
            </a:r>
            <a:endParaRPr lang="en-MY" b="1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MY" sz="3600" b="1" dirty="0" smtClean="0">
                <a:solidFill>
                  <a:srgbClr val="92D050"/>
                </a:solidFill>
              </a:rPr>
              <a:t>PERBANDINGAN ANTARA RMK DAN MK</a:t>
            </a:r>
            <a:endParaRPr lang="en-MY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Hasil</a:t>
            </a:r>
            <a:r>
              <a:rPr lang="en-MY" b="1" dirty="0" smtClean="0"/>
              <a:t> </a:t>
            </a:r>
            <a:r>
              <a:rPr lang="en-MY" b="1" dirty="0" err="1" smtClean="0"/>
              <a:t>Pembelajaran</a:t>
            </a:r>
            <a:r>
              <a:rPr lang="en-MY" b="1" dirty="0" smtClean="0"/>
              <a:t> </a:t>
            </a:r>
            <a:r>
              <a:rPr lang="en-MY" b="1" dirty="0" err="1" smtClean="0"/>
              <a:t>Kursus</a:t>
            </a:r>
            <a:r>
              <a:rPr lang="en-MY" b="1" dirty="0" smtClean="0"/>
              <a:t> </a:t>
            </a:r>
            <a:r>
              <a:rPr lang="en-MY" b="1" dirty="0" err="1" smtClean="0"/>
              <a:t>dalam</a:t>
            </a:r>
            <a:r>
              <a:rPr lang="en-MY" b="1" dirty="0" smtClean="0"/>
              <a:t> MK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Setiap </a:t>
            </a:r>
            <a:r>
              <a:rPr lang="en-MY" b="1" dirty="0" err="1" smtClean="0">
                <a:solidFill>
                  <a:srgbClr val="FF0000"/>
                </a:solidFill>
              </a:rPr>
              <a:t>kursus</a:t>
            </a:r>
            <a:r>
              <a:rPr lang="en-MY" b="1" dirty="0" smtClean="0">
                <a:solidFill>
                  <a:srgbClr val="FF0000"/>
                </a:solidFill>
              </a:rPr>
              <a:t> – 3 HPK </a:t>
            </a:r>
          </a:p>
          <a:p>
            <a:pPr marL="0" indent="0">
              <a:buNone/>
            </a:pPr>
            <a:endParaRPr lang="en-MY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9611" y="314518"/>
            <a:ext cx="11803660" cy="3227171"/>
            <a:chOff x="159611" y="314518"/>
            <a:chExt cx="11803660" cy="3227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611" y="314518"/>
              <a:ext cx="11803660" cy="3227171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794716" y="601578"/>
              <a:ext cx="489397" cy="218940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611" y="3828749"/>
            <a:ext cx="11841114" cy="2916095"/>
            <a:chOff x="159611" y="3828749"/>
            <a:chExt cx="11841114" cy="29160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611" y="3828749"/>
              <a:ext cx="11841114" cy="291609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461494" y="4761498"/>
              <a:ext cx="620332" cy="18615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80737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Hasil</a:t>
            </a:r>
            <a:r>
              <a:rPr lang="en-MY" b="1" dirty="0" smtClean="0"/>
              <a:t> </a:t>
            </a:r>
            <a:r>
              <a:rPr lang="en-MY" b="1" dirty="0" err="1" smtClean="0"/>
              <a:t>Pembelajaran</a:t>
            </a:r>
            <a:r>
              <a:rPr lang="en-MY" b="1" dirty="0" smtClean="0"/>
              <a:t> </a:t>
            </a:r>
            <a:r>
              <a:rPr lang="en-MY" b="1" dirty="0" err="1" smtClean="0"/>
              <a:t>Kursus</a:t>
            </a:r>
            <a:r>
              <a:rPr lang="en-MY" b="1" dirty="0" smtClean="0"/>
              <a:t> </a:t>
            </a:r>
            <a:r>
              <a:rPr lang="en-MY" b="1" dirty="0" err="1" smtClean="0"/>
              <a:t>dalam</a:t>
            </a:r>
            <a:r>
              <a:rPr lang="en-MY" b="1" dirty="0" smtClean="0"/>
              <a:t> MK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 smtClean="0">
                <a:solidFill>
                  <a:schemeClr val="bg1"/>
                </a:solidFill>
              </a:rPr>
              <a:t>Setiap </a:t>
            </a:r>
            <a:r>
              <a:rPr lang="en-MY" dirty="0" err="1" smtClean="0">
                <a:solidFill>
                  <a:schemeClr val="bg1"/>
                </a:solidFill>
              </a:rPr>
              <a:t>kursus</a:t>
            </a:r>
            <a:r>
              <a:rPr lang="en-MY" dirty="0" smtClean="0">
                <a:solidFill>
                  <a:schemeClr val="bg1"/>
                </a:solidFill>
              </a:rPr>
              <a:t> – 3 HPK </a:t>
            </a:r>
          </a:p>
          <a:p>
            <a:pPr marL="0" indent="0">
              <a:buNone/>
            </a:pPr>
            <a:endParaRPr lang="en-M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MY" b="1" dirty="0" err="1" smtClean="0">
                <a:solidFill>
                  <a:srgbClr val="FF0000"/>
                </a:solidFill>
              </a:rPr>
              <a:t>Setiap</a:t>
            </a:r>
            <a:r>
              <a:rPr lang="en-MY" b="1" dirty="0" smtClean="0">
                <a:solidFill>
                  <a:srgbClr val="FF0000"/>
                </a:solidFill>
              </a:rPr>
              <a:t> HPK </a:t>
            </a:r>
            <a:r>
              <a:rPr lang="en-MY" b="1" dirty="0" err="1" smtClean="0">
                <a:solidFill>
                  <a:srgbClr val="FF0000"/>
                </a:solidFill>
              </a:rPr>
              <a:t>mesti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dipetakan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kepada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b="1" dirty="0" smtClean="0">
                <a:solidFill>
                  <a:srgbClr val="FF0000"/>
                </a:solidFill>
              </a:rPr>
              <a:t>1 domain </a:t>
            </a:r>
            <a:r>
              <a:rPr lang="en-MY" b="1" dirty="0" err="1" smtClean="0">
                <a:solidFill>
                  <a:srgbClr val="FF0000"/>
                </a:solidFill>
              </a:rPr>
              <a:t>taksonomi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yg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dominan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sahaja</a:t>
            </a:r>
            <a:r>
              <a:rPr lang="en-MY" b="1" dirty="0" smtClean="0">
                <a:solidFill>
                  <a:srgbClr val="FF0000"/>
                </a:solidFill>
              </a:rPr>
              <a:t> (</a:t>
            </a:r>
            <a:r>
              <a:rPr lang="en-MY" b="1" dirty="0" err="1" smtClean="0">
                <a:solidFill>
                  <a:srgbClr val="FF0000"/>
                </a:solidFill>
              </a:rPr>
              <a:t>kognitif</a:t>
            </a:r>
            <a:r>
              <a:rPr lang="en-MY" b="1" dirty="0" smtClean="0">
                <a:solidFill>
                  <a:srgbClr val="FF0000"/>
                </a:solidFill>
              </a:rPr>
              <a:t>, </a:t>
            </a:r>
            <a:r>
              <a:rPr lang="en-MY" b="1" dirty="0" err="1" smtClean="0">
                <a:solidFill>
                  <a:srgbClr val="FF0000"/>
                </a:solidFill>
              </a:rPr>
              <a:t>psikomotor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atau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afektif</a:t>
            </a:r>
            <a:r>
              <a:rPr lang="en-MY" b="1" dirty="0" smtClean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200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7065" y="247976"/>
            <a:ext cx="11803660" cy="3227171"/>
            <a:chOff x="197065" y="247976"/>
            <a:chExt cx="11803660" cy="3227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065" y="247976"/>
              <a:ext cx="11803660" cy="3227171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 rot="5400000">
              <a:off x="9440213" y="472789"/>
              <a:ext cx="489397" cy="79849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ounded Rectangle 5"/>
            <p:cNvSpPr/>
            <p:nvPr/>
          </p:nvSpPr>
          <p:spPr>
            <a:xfrm rot="5400000">
              <a:off x="10957773" y="869887"/>
              <a:ext cx="489397" cy="79849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ounded Rectangle 6"/>
            <p:cNvSpPr/>
            <p:nvPr/>
          </p:nvSpPr>
          <p:spPr>
            <a:xfrm rot="5400000">
              <a:off x="3565300" y="1810046"/>
              <a:ext cx="489397" cy="79849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Oval 7"/>
            <p:cNvSpPr/>
            <p:nvPr/>
          </p:nvSpPr>
          <p:spPr>
            <a:xfrm>
              <a:off x="3281964" y="2840047"/>
              <a:ext cx="528034" cy="4695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Oval 8"/>
            <p:cNvSpPr/>
            <p:nvPr/>
          </p:nvSpPr>
          <p:spPr>
            <a:xfrm>
              <a:off x="11393508" y="2605289"/>
              <a:ext cx="519450" cy="4695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522" y="3798950"/>
            <a:ext cx="11841114" cy="2916095"/>
            <a:chOff x="159611" y="3793797"/>
            <a:chExt cx="11841114" cy="29160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611" y="3793797"/>
              <a:ext cx="11841114" cy="291609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9618369" y="4430326"/>
              <a:ext cx="528034" cy="4695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Oval 11"/>
            <p:cNvSpPr/>
            <p:nvPr/>
          </p:nvSpPr>
          <p:spPr>
            <a:xfrm>
              <a:off x="10275192" y="5136517"/>
              <a:ext cx="528034" cy="4695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Oval 12"/>
            <p:cNvSpPr/>
            <p:nvPr/>
          </p:nvSpPr>
          <p:spPr>
            <a:xfrm>
              <a:off x="10749561" y="5923204"/>
              <a:ext cx="528034" cy="4695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7323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Hasil</a:t>
            </a:r>
            <a:r>
              <a:rPr lang="en-MY" b="1" dirty="0" smtClean="0"/>
              <a:t> </a:t>
            </a:r>
            <a:r>
              <a:rPr lang="en-MY" b="1" dirty="0" err="1" smtClean="0"/>
              <a:t>Pembelajaran</a:t>
            </a:r>
            <a:r>
              <a:rPr lang="en-MY" b="1" dirty="0" smtClean="0"/>
              <a:t> </a:t>
            </a:r>
            <a:r>
              <a:rPr lang="en-MY" b="1" dirty="0" err="1" smtClean="0"/>
              <a:t>Kursus</a:t>
            </a:r>
            <a:r>
              <a:rPr lang="en-MY" b="1" dirty="0" smtClean="0"/>
              <a:t> </a:t>
            </a:r>
            <a:r>
              <a:rPr lang="en-MY" b="1" dirty="0" err="1" smtClean="0"/>
              <a:t>dalam</a:t>
            </a:r>
            <a:r>
              <a:rPr lang="en-MY" b="1" dirty="0" smtClean="0"/>
              <a:t> MK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 smtClean="0">
                <a:solidFill>
                  <a:schemeClr val="bg1"/>
                </a:solidFill>
              </a:rPr>
              <a:t>Setiap </a:t>
            </a:r>
            <a:r>
              <a:rPr lang="en-MY" dirty="0" err="1" smtClean="0">
                <a:solidFill>
                  <a:schemeClr val="bg1"/>
                </a:solidFill>
              </a:rPr>
              <a:t>kursus</a:t>
            </a:r>
            <a:r>
              <a:rPr lang="en-MY" dirty="0" smtClean="0">
                <a:solidFill>
                  <a:schemeClr val="bg1"/>
                </a:solidFill>
              </a:rPr>
              <a:t> – 3 HPK </a:t>
            </a:r>
          </a:p>
          <a:p>
            <a:pPr marL="0" indent="0">
              <a:buNone/>
            </a:pPr>
            <a:endParaRPr lang="en-M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MY" b="1" dirty="0" err="1" smtClean="0">
                <a:solidFill>
                  <a:srgbClr val="FF0000"/>
                </a:solidFill>
              </a:rPr>
              <a:t>Setiap</a:t>
            </a:r>
            <a:r>
              <a:rPr lang="en-MY" b="1" dirty="0" smtClean="0">
                <a:solidFill>
                  <a:srgbClr val="FF0000"/>
                </a:solidFill>
              </a:rPr>
              <a:t> HPK </a:t>
            </a:r>
            <a:r>
              <a:rPr lang="en-MY" b="1" dirty="0" err="1" smtClean="0">
                <a:solidFill>
                  <a:srgbClr val="FF0000"/>
                </a:solidFill>
              </a:rPr>
              <a:t>mesti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dipetakan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kepada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dirty="0" smtClean="0">
                <a:solidFill>
                  <a:schemeClr val="bg1"/>
                </a:solidFill>
              </a:rPr>
              <a:t>1 domain </a:t>
            </a:r>
            <a:r>
              <a:rPr lang="en-MY" dirty="0" err="1" smtClean="0">
                <a:solidFill>
                  <a:schemeClr val="bg1"/>
                </a:solidFill>
              </a:rPr>
              <a:t>taksonomi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yg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dominan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sahaja</a:t>
            </a:r>
            <a:r>
              <a:rPr lang="en-MY" dirty="0" smtClean="0">
                <a:solidFill>
                  <a:schemeClr val="bg1"/>
                </a:solidFill>
              </a:rPr>
              <a:t> (</a:t>
            </a:r>
            <a:r>
              <a:rPr lang="en-MY" dirty="0" err="1" smtClean="0">
                <a:solidFill>
                  <a:schemeClr val="bg1"/>
                </a:solidFill>
              </a:rPr>
              <a:t>kognitif</a:t>
            </a:r>
            <a:r>
              <a:rPr lang="en-MY" dirty="0" smtClean="0">
                <a:solidFill>
                  <a:schemeClr val="bg1"/>
                </a:solidFill>
              </a:rPr>
              <a:t>, </a:t>
            </a:r>
            <a:r>
              <a:rPr lang="en-MY" dirty="0" err="1" smtClean="0">
                <a:solidFill>
                  <a:schemeClr val="bg1"/>
                </a:solidFill>
              </a:rPr>
              <a:t>psikomotor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atau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afektif</a:t>
            </a:r>
            <a:r>
              <a:rPr lang="en-MY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MY" b="1" dirty="0" smtClean="0">
                <a:solidFill>
                  <a:srgbClr val="FF0000"/>
                </a:solidFill>
              </a:rPr>
              <a:t>1 </a:t>
            </a:r>
            <a:r>
              <a:rPr lang="en-MY" b="1" dirty="0">
                <a:solidFill>
                  <a:srgbClr val="FF0000"/>
                </a:solidFill>
              </a:rPr>
              <a:t>HPP </a:t>
            </a:r>
            <a:r>
              <a:rPr lang="en-MY" b="1" dirty="0" err="1">
                <a:solidFill>
                  <a:srgbClr val="FF0000"/>
                </a:solidFill>
              </a:rPr>
              <a:t>dominan</a:t>
            </a:r>
            <a:r>
              <a:rPr lang="en-MY" b="1" dirty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sahaja</a:t>
            </a:r>
            <a:endParaRPr lang="en-MY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9611" y="3793797"/>
            <a:ext cx="11841114" cy="2916095"/>
            <a:chOff x="159611" y="3793797"/>
            <a:chExt cx="11841114" cy="29160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611" y="3793797"/>
              <a:ext cx="11841114" cy="291609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0045522" y="4475412"/>
              <a:ext cx="515154" cy="4507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Oval 6"/>
            <p:cNvSpPr/>
            <p:nvPr/>
          </p:nvSpPr>
          <p:spPr>
            <a:xfrm>
              <a:off x="10674436" y="5177301"/>
              <a:ext cx="528034" cy="4695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Oval 7"/>
            <p:cNvSpPr/>
            <p:nvPr/>
          </p:nvSpPr>
          <p:spPr>
            <a:xfrm>
              <a:off x="11150954" y="5879201"/>
              <a:ext cx="528034" cy="4695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7065" y="172851"/>
            <a:ext cx="11803660" cy="3227171"/>
            <a:chOff x="197065" y="211488"/>
            <a:chExt cx="11803660" cy="3227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065" y="211488"/>
              <a:ext cx="11803660" cy="3227171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 rot="5400000">
              <a:off x="4666726" y="1447012"/>
              <a:ext cx="428734" cy="139091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ounded Rectangle 8"/>
            <p:cNvSpPr/>
            <p:nvPr/>
          </p:nvSpPr>
          <p:spPr>
            <a:xfrm rot="5400000">
              <a:off x="3840332" y="840709"/>
              <a:ext cx="428734" cy="139091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40101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Hasil</a:t>
            </a:r>
            <a:r>
              <a:rPr lang="en-MY" b="1" dirty="0" smtClean="0"/>
              <a:t> </a:t>
            </a:r>
            <a:r>
              <a:rPr lang="en-MY" b="1" dirty="0" err="1" smtClean="0"/>
              <a:t>Pembelajaran</a:t>
            </a:r>
            <a:r>
              <a:rPr lang="en-MY" b="1" dirty="0" smtClean="0"/>
              <a:t> </a:t>
            </a:r>
            <a:r>
              <a:rPr lang="en-MY" b="1" dirty="0" err="1" smtClean="0"/>
              <a:t>Kursus</a:t>
            </a:r>
            <a:r>
              <a:rPr lang="en-MY" b="1" dirty="0" smtClean="0"/>
              <a:t> </a:t>
            </a:r>
            <a:r>
              <a:rPr lang="en-MY" b="1" dirty="0" err="1" smtClean="0"/>
              <a:t>dalam</a:t>
            </a:r>
            <a:r>
              <a:rPr lang="en-MY" b="1" dirty="0" smtClean="0"/>
              <a:t> MK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 smtClean="0">
                <a:solidFill>
                  <a:schemeClr val="bg1"/>
                </a:solidFill>
              </a:rPr>
              <a:t>Setiap </a:t>
            </a:r>
            <a:r>
              <a:rPr lang="en-MY" dirty="0" err="1" smtClean="0">
                <a:solidFill>
                  <a:schemeClr val="bg1"/>
                </a:solidFill>
              </a:rPr>
              <a:t>kursus</a:t>
            </a:r>
            <a:r>
              <a:rPr lang="en-MY" dirty="0" smtClean="0">
                <a:solidFill>
                  <a:schemeClr val="bg1"/>
                </a:solidFill>
              </a:rPr>
              <a:t> – 3 HPK </a:t>
            </a:r>
          </a:p>
          <a:p>
            <a:pPr marL="0" indent="0">
              <a:buNone/>
            </a:pPr>
            <a:endParaRPr lang="en-M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MY" b="1" dirty="0" err="1" smtClean="0">
                <a:solidFill>
                  <a:srgbClr val="FF0000"/>
                </a:solidFill>
              </a:rPr>
              <a:t>Setiap</a:t>
            </a:r>
            <a:r>
              <a:rPr lang="en-MY" b="1" dirty="0" smtClean="0">
                <a:solidFill>
                  <a:srgbClr val="FF0000"/>
                </a:solidFill>
              </a:rPr>
              <a:t> HPK </a:t>
            </a:r>
            <a:r>
              <a:rPr lang="en-MY" b="1" dirty="0" err="1" smtClean="0">
                <a:solidFill>
                  <a:srgbClr val="FF0000"/>
                </a:solidFill>
              </a:rPr>
              <a:t>mesti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dipetakan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kepada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dirty="0" smtClean="0">
                <a:solidFill>
                  <a:schemeClr val="bg1"/>
                </a:solidFill>
              </a:rPr>
              <a:t>1 domain </a:t>
            </a:r>
            <a:r>
              <a:rPr lang="en-MY" dirty="0" err="1" smtClean="0">
                <a:solidFill>
                  <a:schemeClr val="bg1"/>
                </a:solidFill>
              </a:rPr>
              <a:t>taksonomi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yg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dominan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sahaja</a:t>
            </a:r>
            <a:r>
              <a:rPr lang="en-MY" dirty="0" smtClean="0">
                <a:solidFill>
                  <a:schemeClr val="bg1"/>
                </a:solidFill>
              </a:rPr>
              <a:t> (</a:t>
            </a:r>
            <a:r>
              <a:rPr lang="en-MY" dirty="0" err="1" smtClean="0">
                <a:solidFill>
                  <a:schemeClr val="bg1"/>
                </a:solidFill>
              </a:rPr>
              <a:t>kognitif</a:t>
            </a:r>
            <a:r>
              <a:rPr lang="en-MY" dirty="0" smtClean="0">
                <a:solidFill>
                  <a:schemeClr val="bg1"/>
                </a:solidFill>
              </a:rPr>
              <a:t>, </a:t>
            </a:r>
            <a:r>
              <a:rPr lang="en-MY" dirty="0" err="1" smtClean="0">
                <a:solidFill>
                  <a:schemeClr val="bg1"/>
                </a:solidFill>
              </a:rPr>
              <a:t>psikomotor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atau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afektif</a:t>
            </a:r>
            <a:r>
              <a:rPr lang="en-MY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MY" dirty="0" smtClean="0">
                <a:solidFill>
                  <a:schemeClr val="bg1"/>
                </a:solidFill>
              </a:rPr>
              <a:t>1 </a:t>
            </a:r>
            <a:r>
              <a:rPr lang="en-MY" dirty="0">
                <a:solidFill>
                  <a:schemeClr val="bg1"/>
                </a:solidFill>
              </a:rPr>
              <a:t>HPP </a:t>
            </a:r>
            <a:r>
              <a:rPr lang="en-MY" dirty="0" err="1">
                <a:solidFill>
                  <a:schemeClr val="bg1"/>
                </a:solidFill>
              </a:rPr>
              <a:t>dominan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sahaja</a:t>
            </a:r>
            <a:endParaRPr lang="en-MY" dirty="0" smtClean="0">
              <a:solidFill>
                <a:schemeClr val="bg1"/>
              </a:solidFill>
            </a:endParaRPr>
          </a:p>
          <a:p>
            <a:r>
              <a:rPr lang="en-MY" b="1" dirty="0">
                <a:solidFill>
                  <a:srgbClr val="FF0000"/>
                </a:solidFill>
              </a:rPr>
              <a:t>1 </a:t>
            </a:r>
            <a:r>
              <a:rPr lang="en-MY" b="1" dirty="0" err="1">
                <a:solidFill>
                  <a:srgbClr val="FF0000"/>
                </a:solidFill>
              </a:rPr>
              <a:t>kemahiran</a:t>
            </a:r>
            <a:r>
              <a:rPr lang="en-MY" b="1" dirty="0">
                <a:solidFill>
                  <a:srgbClr val="FF0000"/>
                </a:solidFill>
              </a:rPr>
              <a:t> </a:t>
            </a:r>
            <a:r>
              <a:rPr lang="en-MY" b="1" dirty="0" err="1">
                <a:solidFill>
                  <a:srgbClr val="FF0000"/>
                </a:solidFill>
              </a:rPr>
              <a:t>insaniah</a:t>
            </a:r>
            <a:r>
              <a:rPr lang="en-MY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6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7065" y="211489"/>
            <a:ext cx="11803660" cy="3227171"/>
            <a:chOff x="197065" y="211489"/>
            <a:chExt cx="11803660" cy="32271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065" y="211489"/>
              <a:ext cx="11803660" cy="3227171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 rot="5400000">
              <a:off x="6128478" y="1376175"/>
              <a:ext cx="351458" cy="150682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ounded Rectangle 5"/>
            <p:cNvSpPr/>
            <p:nvPr/>
          </p:nvSpPr>
          <p:spPr>
            <a:xfrm rot="5400000">
              <a:off x="5180808" y="816613"/>
              <a:ext cx="351458" cy="134155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611" y="3793797"/>
            <a:ext cx="11841114" cy="2916095"/>
            <a:chOff x="159611" y="3793797"/>
            <a:chExt cx="11841114" cy="29160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611" y="3793797"/>
              <a:ext cx="11841114" cy="2916095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 rot="5400000">
              <a:off x="2741335" y="5920274"/>
              <a:ext cx="351458" cy="9144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Rounded Rectangle 7"/>
            <p:cNvSpPr/>
            <p:nvPr/>
          </p:nvSpPr>
          <p:spPr>
            <a:xfrm rot="5400000">
              <a:off x="2934518" y="5110648"/>
              <a:ext cx="351458" cy="112046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Oval 8"/>
            <p:cNvSpPr/>
            <p:nvPr/>
          </p:nvSpPr>
          <p:spPr>
            <a:xfrm>
              <a:off x="11140226" y="5238965"/>
              <a:ext cx="553791" cy="3734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8701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Hasil</a:t>
            </a:r>
            <a:r>
              <a:rPr lang="en-MY" b="1" dirty="0" smtClean="0"/>
              <a:t> </a:t>
            </a:r>
            <a:r>
              <a:rPr lang="en-MY" b="1" dirty="0" err="1" smtClean="0"/>
              <a:t>Pembelajaran</a:t>
            </a:r>
            <a:r>
              <a:rPr lang="en-MY" b="1" dirty="0" smtClean="0"/>
              <a:t> </a:t>
            </a:r>
            <a:r>
              <a:rPr lang="en-MY" b="1" dirty="0" err="1" smtClean="0"/>
              <a:t>Kursus</a:t>
            </a:r>
            <a:r>
              <a:rPr lang="en-MY" b="1" dirty="0" smtClean="0"/>
              <a:t> </a:t>
            </a:r>
            <a:r>
              <a:rPr lang="en-MY" b="1" dirty="0" err="1" smtClean="0"/>
              <a:t>dalam</a:t>
            </a:r>
            <a:r>
              <a:rPr lang="en-MY" b="1" dirty="0" smtClean="0"/>
              <a:t> MK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 smtClean="0">
                <a:solidFill>
                  <a:schemeClr val="bg1"/>
                </a:solidFill>
              </a:rPr>
              <a:t>Setiap </a:t>
            </a:r>
            <a:r>
              <a:rPr lang="en-MY" dirty="0" err="1" smtClean="0">
                <a:solidFill>
                  <a:schemeClr val="bg1"/>
                </a:solidFill>
              </a:rPr>
              <a:t>kursus</a:t>
            </a:r>
            <a:r>
              <a:rPr lang="en-MY" dirty="0" smtClean="0">
                <a:solidFill>
                  <a:schemeClr val="bg1"/>
                </a:solidFill>
              </a:rPr>
              <a:t> – 3 HPK </a:t>
            </a:r>
          </a:p>
          <a:p>
            <a:pPr marL="0" indent="0">
              <a:buNone/>
            </a:pPr>
            <a:endParaRPr lang="en-M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MY" b="1" dirty="0" err="1" smtClean="0">
                <a:solidFill>
                  <a:srgbClr val="FF0000"/>
                </a:solidFill>
              </a:rPr>
              <a:t>Setiap</a:t>
            </a:r>
            <a:r>
              <a:rPr lang="en-MY" b="1" dirty="0" smtClean="0">
                <a:solidFill>
                  <a:srgbClr val="FF0000"/>
                </a:solidFill>
              </a:rPr>
              <a:t> HPK </a:t>
            </a:r>
            <a:r>
              <a:rPr lang="en-MY" b="1" dirty="0" err="1" smtClean="0">
                <a:solidFill>
                  <a:srgbClr val="FF0000"/>
                </a:solidFill>
              </a:rPr>
              <a:t>mesti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dipetakan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kepada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dirty="0" smtClean="0">
                <a:solidFill>
                  <a:schemeClr val="bg1"/>
                </a:solidFill>
              </a:rPr>
              <a:t>1 domain </a:t>
            </a:r>
            <a:r>
              <a:rPr lang="en-MY" dirty="0" err="1" smtClean="0">
                <a:solidFill>
                  <a:schemeClr val="bg1"/>
                </a:solidFill>
              </a:rPr>
              <a:t>taksonomi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yg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dominan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sahaja</a:t>
            </a:r>
            <a:r>
              <a:rPr lang="en-MY" dirty="0" smtClean="0">
                <a:solidFill>
                  <a:schemeClr val="bg1"/>
                </a:solidFill>
              </a:rPr>
              <a:t> (</a:t>
            </a:r>
            <a:r>
              <a:rPr lang="en-MY" dirty="0" err="1" smtClean="0">
                <a:solidFill>
                  <a:schemeClr val="bg1"/>
                </a:solidFill>
              </a:rPr>
              <a:t>kognitif</a:t>
            </a:r>
            <a:r>
              <a:rPr lang="en-MY" dirty="0" smtClean="0">
                <a:solidFill>
                  <a:schemeClr val="bg1"/>
                </a:solidFill>
              </a:rPr>
              <a:t>, </a:t>
            </a:r>
            <a:r>
              <a:rPr lang="en-MY" dirty="0" err="1" smtClean="0">
                <a:solidFill>
                  <a:schemeClr val="bg1"/>
                </a:solidFill>
              </a:rPr>
              <a:t>psikomotor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atau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afektif</a:t>
            </a:r>
            <a:r>
              <a:rPr lang="en-MY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MY" dirty="0" smtClean="0">
                <a:solidFill>
                  <a:schemeClr val="bg1"/>
                </a:solidFill>
              </a:rPr>
              <a:t>1 </a:t>
            </a:r>
            <a:r>
              <a:rPr lang="en-MY" dirty="0">
                <a:solidFill>
                  <a:schemeClr val="bg1"/>
                </a:solidFill>
              </a:rPr>
              <a:t>HPP </a:t>
            </a:r>
            <a:r>
              <a:rPr lang="en-MY" dirty="0" err="1">
                <a:solidFill>
                  <a:schemeClr val="bg1"/>
                </a:solidFill>
              </a:rPr>
              <a:t>dominan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sahaja</a:t>
            </a:r>
            <a:endParaRPr lang="en-MY" dirty="0" smtClean="0">
              <a:solidFill>
                <a:schemeClr val="bg1"/>
              </a:solidFill>
            </a:endParaRPr>
          </a:p>
          <a:p>
            <a:r>
              <a:rPr lang="en-MY" dirty="0">
                <a:solidFill>
                  <a:schemeClr val="bg1"/>
                </a:solidFill>
              </a:rPr>
              <a:t>1 </a:t>
            </a:r>
            <a:r>
              <a:rPr lang="en-MY" dirty="0" err="1">
                <a:solidFill>
                  <a:schemeClr val="bg1"/>
                </a:solidFill>
              </a:rPr>
              <a:t>kemahiran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insaniah</a:t>
            </a:r>
            <a:r>
              <a:rPr lang="en-MY" dirty="0">
                <a:solidFill>
                  <a:schemeClr val="bg1"/>
                </a:solidFill>
              </a:rPr>
              <a:t> </a:t>
            </a:r>
          </a:p>
          <a:p>
            <a:r>
              <a:rPr lang="en-MY" b="1" dirty="0" smtClean="0">
                <a:solidFill>
                  <a:srgbClr val="FF0000"/>
                </a:solidFill>
              </a:rPr>
              <a:t>1 </a:t>
            </a:r>
            <a:r>
              <a:rPr lang="en-MY" b="1" dirty="0" err="1" smtClean="0">
                <a:solidFill>
                  <a:srgbClr val="FF0000"/>
                </a:solidFill>
              </a:rPr>
              <a:t>bentuk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pentaksiran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2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FF00"/>
                </a:solidFill>
              </a:rPr>
              <a:t>PENGUMUMAN PENTING</a:t>
            </a:r>
            <a:endParaRPr lang="en-MY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C000"/>
                </a:solidFill>
              </a:rPr>
              <a:t>AUDIT AKREDITASI PISMP PAKK</a:t>
            </a:r>
          </a:p>
          <a:p>
            <a:r>
              <a:rPr lang="en-MY" b="1" dirty="0" smtClean="0">
                <a:solidFill>
                  <a:srgbClr val="00B0F0"/>
                </a:solidFill>
              </a:rPr>
              <a:t>25 &amp; 26 APRIL 2019</a:t>
            </a:r>
            <a:endParaRPr lang="en-MY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C000"/>
                </a:solidFill>
              </a:rPr>
              <a:t>AUDIT AKREDITASI PROGRAM DPLI (</a:t>
            </a:r>
            <a:r>
              <a:rPr lang="en-MY" b="1" dirty="0" err="1" smtClean="0">
                <a:solidFill>
                  <a:srgbClr val="FFC000"/>
                </a:solidFill>
              </a:rPr>
              <a:t>Tahfiz</a:t>
            </a:r>
            <a:r>
              <a:rPr lang="en-MY" b="1" dirty="0" smtClean="0">
                <a:solidFill>
                  <a:srgbClr val="FFC000"/>
                </a:solidFill>
              </a:rPr>
              <a:t>, Dini, </a:t>
            </a:r>
            <a:r>
              <a:rPr lang="en-MY" b="1" dirty="0" err="1" smtClean="0">
                <a:solidFill>
                  <a:srgbClr val="FFC000"/>
                </a:solidFill>
              </a:rPr>
              <a:t>Pendidikan</a:t>
            </a:r>
            <a:r>
              <a:rPr lang="en-MY" b="1" dirty="0" smtClean="0">
                <a:solidFill>
                  <a:srgbClr val="FFC000"/>
                </a:solidFill>
              </a:rPr>
              <a:t> Islam (SR &amp; SM) </a:t>
            </a:r>
            <a:r>
              <a:rPr lang="en-MY" b="1" dirty="0" err="1" smtClean="0">
                <a:solidFill>
                  <a:srgbClr val="FFC000"/>
                </a:solidFill>
              </a:rPr>
              <a:t>dan</a:t>
            </a:r>
            <a:r>
              <a:rPr lang="en-MY" b="1" dirty="0" smtClean="0">
                <a:solidFill>
                  <a:srgbClr val="FFC000"/>
                </a:solidFill>
              </a:rPr>
              <a:t> Bahasa Arab (SM)</a:t>
            </a:r>
          </a:p>
          <a:p>
            <a:r>
              <a:rPr lang="en-MY" b="1" dirty="0" smtClean="0">
                <a:solidFill>
                  <a:srgbClr val="00B0F0"/>
                </a:solidFill>
              </a:rPr>
              <a:t>16 &amp; 17 MEI 2019</a:t>
            </a:r>
            <a:endParaRPr lang="en-MY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2621" y="190835"/>
            <a:ext cx="6371362" cy="3325097"/>
            <a:chOff x="222621" y="190835"/>
            <a:chExt cx="6371362" cy="3325097"/>
          </a:xfrm>
        </p:grpSpPr>
        <p:pic>
          <p:nvPicPr>
            <p:cNvPr id="2" name="Picture 1"/>
            <p:cNvPicPr/>
            <p:nvPr/>
          </p:nvPicPr>
          <p:blipFill rotWithShape="1">
            <a:blip r:embed="rId2"/>
            <a:srcRect l="8974" t="18325" r="13583" b="18128"/>
            <a:stretch/>
          </p:blipFill>
          <p:spPr bwMode="auto">
            <a:xfrm>
              <a:off x="222621" y="190835"/>
              <a:ext cx="6371362" cy="33250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4868214" y="2060620"/>
              <a:ext cx="824248" cy="48939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2621" y="3657600"/>
            <a:ext cx="11793368" cy="3040553"/>
            <a:chOff x="222621" y="3657600"/>
            <a:chExt cx="11793368" cy="3040553"/>
          </a:xfrm>
        </p:grpSpPr>
        <p:pic>
          <p:nvPicPr>
            <p:cNvPr id="3" name="Picture 2"/>
            <p:cNvPicPr/>
            <p:nvPr/>
          </p:nvPicPr>
          <p:blipFill rotWithShape="1">
            <a:blip r:embed="rId3"/>
            <a:srcRect l="2660" t="40788" r="14081" b="21971"/>
            <a:stretch/>
          </p:blipFill>
          <p:spPr bwMode="auto">
            <a:xfrm>
              <a:off x="222621" y="3657600"/>
              <a:ext cx="11793368" cy="30405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10867621" y="5177875"/>
              <a:ext cx="1148367" cy="122292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4320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Hasil</a:t>
            </a:r>
            <a:r>
              <a:rPr lang="en-MY" b="1" dirty="0" smtClean="0"/>
              <a:t> </a:t>
            </a:r>
            <a:r>
              <a:rPr lang="en-MY" b="1" dirty="0" err="1" smtClean="0"/>
              <a:t>Pembelajaran</a:t>
            </a:r>
            <a:r>
              <a:rPr lang="en-MY" b="1" dirty="0" smtClean="0"/>
              <a:t> </a:t>
            </a:r>
            <a:r>
              <a:rPr lang="en-MY" b="1" dirty="0" err="1" smtClean="0"/>
              <a:t>Kursus</a:t>
            </a:r>
            <a:r>
              <a:rPr lang="en-MY" b="1" dirty="0" smtClean="0"/>
              <a:t> </a:t>
            </a:r>
            <a:r>
              <a:rPr lang="en-MY" b="1" dirty="0" err="1" smtClean="0"/>
              <a:t>dalam</a:t>
            </a:r>
            <a:r>
              <a:rPr lang="en-MY" b="1" dirty="0" smtClean="0"/>
              <a:t> MK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Setiap </a:t>
            </a:r>
            <a:r>
              <a:rPr lang="en-MY" b="1" dirty="0" err="1" smtClean="0">
                <a:solidFill>
                  <a:srgbClr val="FF0000"/>
                </a:solidFill>
              </a:rPr>
              <a:t>kursus</a:t>
            </a:r>
            <a:r>
              <a:rPr lang="en-MY" b="1" dirty="0" smtClean="0">
                <a:solidFill>
                  <a:srgbClr val="FF0000"/>
                </a:solidFill>
              </a:rPr>
              <a:t> – 3 HPK </a:t>
            </a:r>
          </a:p>
          <a:p>
            <a:pPr marL="0" indent="0">
              <a:buNone/>
            </a:pPr>
            <a:endParaRPr lang="en-MY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MY" b="1" dirty="0" err="1" smtClean="0">
                <a:solidFill>
                  <a:srgbClr val="FF0000"/>
                </a:solidFill>
              </a:rPr>
              <a:t>Setiap</a:t>
            </a:r>
            <a:r>
              <a:rPr lang="en-MY" b="1" dirty="0" smtClean="0">
                <a:solidFill>
                  <a:srgbClr val="FF0000"/>
                </a:solidFill>
              </a:rPr>
              <a:t> HPK </a:t>
            </a:r>
            <a:r>
              <a:rPr lang="en-MY" b="1" dirty="0" err="1" smtClean="0">
                <a:solidFill>
                  <a:srgbClr val="FF0000"/>
                </a:solidFill>
              </a:rPr>
              <a:t>mesti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dipetakan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kepada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b="1" dirty="0" smtClean="0">
                <a:solidFill>
                  <a:srgbClr val="FF0000"/>
                </a:solidFill>
              </a:rPr>
              <a:t>1 domain </a:t>
            </a:r>
            <a:r>
              <a:rPr lang="en-MY" b="1" dirty="0" err="1" smtClean="0">
                <a:solidFill>
                  <a:srgbClr val="FF0000"/>
                </a:solidFill>
              </a:rPr>
              <a:t>taksonomi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yg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dominan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sahaja</a:t>
            </a:r>
            <a:r>
              <a:rPr lang="en-MY" b="1" dirty="0" smtClean="0">
                <a:solidFill>
                  <a:srgbClr val="FF0000"/>
                </a:solidFill>
              </a:rPr>
              <a:t> (</a:t>
            </a:r>
            <a:r>
              <a:rPr lang="en-MY" b="1" dirty="0" err="1" smtClean="0">
                <a:solidFill>
                  <a:srgbClr val="FF0000"/>
                </a:solidFill>
              </a:rPr>
              <a:t>kognitif</a:t>
            </a:r>
            <a:r>
              <a:rPr lang="en-MY" b="1" dirty="0" smtClean="0">
                <a:solidFill>
                  <a:srgbClr val="FF0000"/>
                </a:solidFill>
              </a:rPr>
              <a:t>, </a:t>
            </a:r>
            <a:r>
              <a:rPr lang="en-MY" b="1" dirty="0" err="1" smtClean="0">
                <a:solidFill>
                  <a:srgbClr val="FF0000"/>
                </a:solidFill>
              </a:rPr>
              <a:t>psikomotor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atau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afektif</a:t>
            </a:r>
            <a:r>
              <a:rPr lang="en-MY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MY" b="1" dirty="0" smtClean="0">
                <a:solidFill>
                  <a:srgbClr val="FF0000"/>
                </a:solidFill>
              </a:rPr>
              <a:t>1 </a:t>
            </a:r>
            <a:r>
              <a:rPr lang="en-MY" b="1" dirty="0">
                <a:solidFill>
                  <a:srgbClr val="FF0000"/>
                </a:solidFill>
              </a:rPr>
              <a:t>HPP </a:t>
            </a:r>
            <a:r>
              <a:rPr lang="en-MY" b="1" dirty="0" err="1">
                <a:solidFill>
                  <a:srgbClr val="FF0000"/>
                </a:solidFill>
              </a:rPr>
              <a:t>dominan</a:t>
            </a:r>
            <a:r>
              <a:rPr lang="en-MY" b="1" dirty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sahaja</a:t>
            </a:r>
            <a:endParaRPr lang="en-MY" b="1" dirty="0" smtClean="0">
              <a:solidFill>
                <a:srgbClr val="FF0000"/>
              </a:solidFill>
            </a:endParaRPr>
          </a:p>
          <a:p>
            <a:r>
              <a:rPr lang="en-MY" b="1" dirty="0">
                <a:solidFill>
                  <a:srgbClr val="FF0000"/>
                </a:solidFill>
              </a:rPr>
              <a:t>1 </a:t>
            </a:r>
            <a:r>
              <a:rPr lang="en-MY" b="1" dirty="0" err="1">
                <a:solidFill>
                  <a:srgbClr val="FF0000"/>
                </a:solidFill>
              </a:rPr>
              <a:t>kemahiran</a:t>
            </a:r>
            <a:r>
              <a:rPr lang="en-MY" b="1" dirty="0">
                <a:solidFill>
                  <a:srgbClr val="FF0000"/>
                </a:solidFill>
              </a:rPr>
              <a:t> </a:t>
            </a:r>
            <a:r>
              <a:rPr lang="en-MY" b="1" dirty="0" err="1">
                <a:solidFill>
                  <a:srgbClr val="FF0000"/>
                </a:solidFill>
              </a:rPr>
              <a:t>insaniah</a:t>
            </a:r>
            <a:r>
              <a:rPr lang="en-MY" b="1" dirty="0">
                <a:solidFill>
                  <a:srgbClr val="FF0000"/>
                </a:solidFill>
              </a:rPr>
              <a:t> </a:t>
            </a:r>
          </a:p>
          <a:p>
            <a:r>
              <a:rPr lang="en-MY" b="1" dirty="0" smtClean="0">
                <a:solidFill>
                  <a:srgbClr val="FF0000"/>
                </a:solidFill>
              </a:rPr>
              <a:t>1 </a:t>
            </a:r>
            <a:r>
              <a:rPr lang="en-MY" b="1" dirty="0" err="1" smtClean="0">
                <a:solidFill>
                  <a:srgbClr val="FF0000"/>
                </a:solidFill>
              </a:rPr>
              <a:t>bentuk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pentaksiran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4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07" y="191112"/>
            <a:ext cx="8435620" cy="57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en-MY" b="1" dirty="0" smtClean="0"/>
              <a:t>PENJAJARAN HPK DAN TOPIK</a:t>
            </a:r>
            <a:endParaRPr lang="en-MY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71529" y="1677810"/>
            <a:ext cx="11667186" cy="4929053"/>
            <a:chOff x="271529" y="1677810"/>
            <a:chExt cx="11667186" cy="4929053"/>
          </a:xfrm>
        </p:grpSpPr>
        <p:pic>
          <p:nvPicPr>
            <p:cNvPr id="3" name="Picture 2"/>
            <p:cNvPicPr/>
            <p:nvPr/>
          </p:nvPicPr>
          <p:blipFill rotWithShape="1">
            <a:blip r:embed="rId2"/>
            <a:srcRect l="6788" t="35784" r="11022" b="10417"/>
            <a:stretch/>
          </p:blipFill>
          <p:spPr bwMode="auto">
            <a:xfrm>
              <a:off x="450760" y="1677810"/>
              <a:ext cx="11487955" cy="49290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5112913" y="5409127"/>
              <a:ext cx="566671" cy="5795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Oval 4"/>
            <p:cNvSpPr/>
            <p:nvPr/>
          </p:nvSpPr>
          <p:spPr>
            <a:xfrm>
              <a:off x="5112913" y="2380445"/>
              <a:ext cx="566671" cy="5795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Oval 5"/>
            <p:cNvSpPr/>
            <p:nvPr/>
          </p:nvSpPr>
          <p:spPr>
            <a:xfrm>
              <a:off x="271529" y="3423634"/>
              <a:ext cx="566671" cy="5795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8941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C000"/>
                </a:solidFill>
              </a:rPr>
              <a:t>PENJAJARAN KONSTRUKTIF</a:t>
            </a:r>
            <a:endParaRPr lang="en-MY" b="1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486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Penjajaran</a:t>
            </a:r>
            <a:r>
              <a:rPr lang="en-MY" b="1" dirty="0" smtClean="0"/>
              <a:t> </a:t>
            </a:r>
            <a:r>
              <a:rPr lang="en-MY" b="1" dirty="0" err="1" smtClean="0"/>
              <a:t>antara</a:t>
            </a:r>
            <a:r>
              <a:rPr lang="en-MY" b="1" dirty="0" smtClean="0"/>
              <a:t> HPP, Domain </a:t>
            </a:r>
            <a:r>
              <a:rPr lang="en-MY" b="1" dirty="0" err="1" smtClean="0"/>
              <a:t>Taksonomi</a:t>
            </a:r>
            <a:r>
              <a:rPr lang="en-MY" b="1" dirty="0" smtClean="0"/>
              <a:t> &amp; KI</a:t>
            </a:r>
            <a:endParaRPr lang="en-MY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321797"/>
              </p:ext>
            </p:extLst>
          </p:nvPr>
        </p:nvGraphicFramePr>
        <p:xfrm>
          <a:off x="838200" y="1890963"/>
          <a:ext cx="10515600" cy="47499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99"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HPP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Domain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Taksonomi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Kemahiran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Insaniah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MY" sz="2000" b="1" dirty="0" smtClean="0">
                          <a:solidFill>
                            <a:srgbClr val="FF0000"/>
                          </a:solidFill>
                        </a:rPr>
                        <a:t>HPP1</a:t>
                      </a:r>
                      <a:endParaRPr lang="en-MY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b="1" dirty="0" err="1" smtClean="0">
                          <a:solidFill>
                            <a:srgbClr val="FF0000"/>
                          </a:solidFill>
                        </a:rPr>
                        <a:t>Kognitif</a:t>
                      </a:r>
                      <a:r>
                        <a:rPr lang="en-MY" sz="2000" b="1" dirty="0" smtClean="0">
                          <a:solidFill>
                            <a:srgbClr val="FF0000"/>
                          </a:solidFill>
                        </a:rPr>
                        <a:t> (C1 – C2)</a:t>
                      </a:r>
                      <a:r>
                        <a:rPr lang="en-MY" sz="2000" dirty="0" smtClean="0"/>
                        <a:t>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MY" sz="2000" b="1" dirty="0" smtClean="0">
                          <a:solidFill>
                            <a:srgbClr val="0070C0"/>
                          </a:solidFill>
                        </a:rPr>
                        <a:t>HPP2</a:t>
                      </a:r>
                      <a:endParaRPr lang="en-MY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b="1" dirty="0" err="1" smtClean="0">
                          <a:solidFill>
                            <a:srgbClr val="0070C0"/>
                          </a:solidFill>
                        </a:rPr>
                        <a:t>Psikomotor</a:t>
                      </a:r>
                      <a:r>
                        <a:rPr lang="en-MY" sz="2000" b="1" dirty="0" smtClean="0">
                          <a:solidFill>
                            <a:srgbClr val="0070C0"/>
                          </a:solidFill>
                        </a:rPr>
                        <a:t> (P1</a:t>
                      </a:r>
                      <a:r>
                        <a:rPr lang="en-MY" sz="2000" b="1" baseline="0" dirty="0" smtClean="0">
                          <a:solidFill>
                            <a:srgbClr val="0070C0"/>
                          </a:solidFill>
                        </a:rPr>
                        <a:t> – P7) </a:t>
                      </a:r>
                      <a:endParaRPr lang="en-MY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MY" sz="2000" b="1" dirty="0" smtClean="0">
                          <a:solidFill>
                            <a:srgbClr val="FF0000"/>
                          </a:solidFill>
                        </a:rPr>
                        <a:t>HPP3</a:t>
                      </a:r>
                      <a:endParaRPr lang="en-MY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b="1" dirty="0" err="1" smtClean="0">
                          <a:solidFill>
                            <a:srgbClr val="FF0000"/>
                          </a:solidFill>
                        </a:rPr>
                        <a:t>Kognitif</a:t>
                      </a:r>
                      <a:r>
                        <a:rPr lang="en-MY" sz="2000" b="1" baseline="0" dirty="0" smtClean="0">
                          <a:solidFill>
                            <a:srgbClr val="FF0000"/>
                          </a:solidFill>
                        </a:rPr>
                        <a:t> (C3 – C6) </a:t>
                      </a:r>
                      <a:endParaRPr lang="en-MY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CTPS1 – CTPS12 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HPP4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Afektif</a:t>
                      </a:r>
                      <a:r>
                        <a:rPr lang="en-MY" sz="2000" dirty="0" smtClean="0"/>
                        <a:t> (A1</a:t>
                      </a:r>
                      <a:r>
                        <a:rPr lang="en-MY" sz="2000" baseline="0" dirty="0" smtClean="0"/>
                        <a:t> – A5)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CS1 – CS8 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HPP5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Afektif</a:t>
                      </a:r>
                      <a:r>
                        <a:rPr lang="en-MY" sz="2000" dirty="0" smtClean="0"/>
                        <a:t> (A1 – A5)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TS1 – TS12 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HPP6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smtClean="0"/>
                        <a:t>Afektif (A1 – A5)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LL1 – LL12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HPP7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smtClean="0"/>
                        <a:t>Afektif (A1 – A5)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ES1 – ES14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HPP8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smtClean="0"/>
                        <a:t>Afektif (A1 – A5)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ET1 – ET12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HPP9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/>
                        <a:t>Afektif</a:t>
                      </a:r>
                      <a:r>
                        <a:rPr lang="en-MY" sz="2000" dirty="0" smtClean="0"/>
                        <a:t> (A1 – A5)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/>
                        <a:t>LS1 – LS2 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2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5" y="215000"/>
            <a:ext cx="10515600" cy="740344"/>
          </a:xfrm>
        </p:spPr>
        <p:txBody>
          <a:bodyPr/>
          <a:lstStyle/>
          <a:p>
            <a:r>
              <a:rPr lang="en-MY" b="1" dirty="0" smtClean="0"/>
              <a:t>Domain </a:t>
            </a:r>
            <a:r>
              <a:rPr lang="en-MY" b="1" dirty="0" err="1" smtClean="0"/>
              <a:t>Taksonomi</a:t>
            </a:r>
            <a:r>
              <a:rPr lang="en-MY" b="1" dirty="0" smtClean="0"/>
              <a:t> </a:t>
            </a:r>
            <a:r>
              <a:rPr lang="en-MY" b="1" dirty="0" err="1" smtClean="0"/>
              <a:t>Pembelajaran</a:t>
            </a:r>
            <a:endParaRPr lang="en-MY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918" y="1111828"/>
            <a:ext cx="9747574" cy="53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0426"/>
            <a:ext cx="10515600" cy="575033"/>
          </a:xfrm>
        </p:spPr>
        <p:txBody>
          <a:bodyPr>
            <a:normAutofit fontScale="90000"/>
          </a:bodyPr>
          <a:lstStyle/>
          <a:p>
            <a:pPr algn="ctr"/>
            <a:r>
              <a:rPr lang="en-MY" b="1" dirty="0" err="1" smtClean="0"/>
              <a:t>Buku</a:t>
            </a:r>
            <a:r>
              <a:rPr lang="en-MY" b="1" dirty="0" smtClean="0"/>
              <a:t> </a:t>
            </a:r>
            <a:r>
              <a:rPr lang="en-MY" b="1" dirty="0" err="1" smtClean="0"/>
              <a:t>Panduan</a:t>
            </a:r>
            <a:r>
              <a:rPr lang="en-MY" b="1" dirty="0" smtClean="0"/>
              <a:t> </a:t>
            </a:r>
            <a:r>
              <a:rPr lang="en-MY" b="1" dirty="0" err="1" smtClean="0"/>
              <a:t>Pentaksiran</a:t>
            </a:r>
            <a:r>
              <a:rPr lang="en-MY" b="1" dirty="0" smtClean="0"/>
              <a:t> 2019, m.s.18</a:t>
            </a:r>
            <a:endParaRPr lang="en-MY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7389" t="17787" r="22583" b="8307"/>
          <a:stretch/>
        </p:blipFill>
        <p:spPr bwMode="auto">
          <a:xfrm>
            <a:off x="2758222" y="695459"/>
            <a:ext cx="6675554" cy="6060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72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en-MY" b="1" dirty="0" err="1"/>
              <a:t>Buku</a:t>
            </a:r>
            <a:r>
              <a:rPr lang="en-MY" b="1" dirty="0"/>
              <a:t> </a:t>
            </a:r>
            <a:r>
              <a:rPr lang="en-MY" b="1" dirty="0" err="1"/>
              <a:t>Panduan</a:t>
            </a:r>
            <a:r>
              <a:rPr lang="en-MY" b="1" dirty="0"/>
              <a:t> </a:t>
            </a:r>
            <a:r>
              <a:rPr lang="en-MY" b="1" dirty="0" err="1"/>
              <a:t>Pentaksiran</a:t>
            </a:r>
            <a:r>
              <a:rPr lang="en-MY" b="1" dirty="0"/>
              <a:t> 2019, </a:t>
            </a:r>
            <a:r>
              <a:rPr lang="en-MY" b="1" dirty="0" smtClean="0"/>
              <a:t>m.s.17</a:t>
            </a:r>
            <a:endParaRPr lang="en-MY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7029" t="30280" r="22353" b="17625"/>
          <a:stretch/>
        </p:blipFill>
        <p:spPr bwMode="auto">
          <a:xfrm>
            <a:off x="2425521" y="1004552"/>
            <a:ext cx="7340958" cy="5718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55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15" y="427247"/>
            <a:ext cx="11239517" cy="61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FF00"/>
                </a:solidFill>
              </a:rPr>
              <a:t>PERSIAPAN AWAL UNTUK AUDIT OLEH MQA</a:t>
            </a:r>
            <a:endParaRPr lang="en-MY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 err="1" smtClean="0">
                <a:solidFill>
                  <a:srgbClr val="FFC000"/>
                </a:solidFill>
              </a:rPr>
              <a:t>Bagi</a:t>
            </a:r>
            <a:r>
              <a:rPr lang="en-MY" b="1" dirty="0" smtClean="0">
                <a:solidFill>
                  <a:srgbClr val="FFC000"/>
                </a:solidFill>
              </a:rPr>
              <a:t> </a:t>
            </a:r>
            <a:r>
              <a:rPr lang="en-MY" b="1" dirty="0" err="1">
                <a:solidFill>
                  <a:srgbClr val="FFC000"/>
                </a:solidFill>
              </a:rPr>
              <a:t>semua</a:t>
            </a:r>
            <a:r>
              <a:rPr lang="en-MY" b="1" dirty="0">
                <a:solidFill>
                  <a:srgbClr val="FFC000"/>
                </a:solidFill>
              </a:rPr>
              <a:t> </a:t>
            </a:r>
            <a:r>
              <a:rPr lang="en-MY" b="1" dirty="0" err="1">
                <a:solidFill>
                  <a:srgbClr val="FFC000"/>
                </a:solidFill>
              </a:rPr>
              <a:t>kursus</a:t>
            </a:r>
            <a:r>
              <a:rPr lang="en-MY" b="1" dirty="0">
                <a:solidFill>
                  <a:srgbClr val="FFC000"/>
                </a:solidFill>
              </a:rPr>
              <a:t> </a:t>
            </a:r>
            <a:r>
              <a:rPr lang="en-MY" b="1" dirty="0" err="1">
                <a:solidFill>
                  <a:srgbClr val="FFC000"/>
                </a:solidFill>
              </a:rPr>
              <a:t>dalam</a:t>
            </a:r>
            <a:r>
              <a:rPr lang="en-MY" b="1" dirty="0">
                <a:solidFill>
                  <a:srgbClr val="FFC000"/>
                </a:solidFill>
              </a:rPr>
              <a:t> </a:t>
            </a:r>
            <a:r>
              <a:rPr lang="en-MY" b="1" dirty="0" smtClean="0">
                <a:solidFill>
                  <a:srgbClr val="FFC000"/>
                </a:solidFill>
              </a:rPr>
              <a:t>program…</a:t>
            </a:r>
          </a:p>
          <a:p>
            <a:r>
              <a:rPr lang="en-MY" dirty="0" smtClean="0">
                <a:solidFill>
                  <a:srgbClr val="00B0F0"/>
                </a:solidFill>
              </a:rPr>
              <a:t>Folio </a:t>
            </a:r>
            <a:r>
              <a:rPr lang="en-MY" dirty="0" err="1" smtClean="0">
                <a:solidFill>
                  <a:srgbClr val="00B0F0"/>
                </a:solidFill>
              </a:rPr>
              <a:t>Kursus</a:t>
            </a:r>
            <a:r>
              <a:rPr lang="en-MY" dirty="0" smtClean="0">
                <a:solidFill>
                  <a:srgbClr val="00B0F0"/>
                </a:solidFill>
              </a:rPr>
              <a:t> yang </a:t>
            </a:r>
            <a:r>
              <a:rPr lang="en-MY" dirty="0" err="1" smtClean="0">
                <a:solidFill>
                  <a:srgbClr val="00B0F0"/>
                </a:solidFill>
              </a:rPr>
              <a:t>disediakan</a:t>
            </a:r>
            <a:r>
              <a:rPr lang="en-MY" dirty="0" smtClean="0">
                <a:solidFill>
                  <a:srgbClr val="00B0F0"/>
                </a:solidFill>
              </a:rPr>
              <a:t> </a:t>
            </a:r>
            <a:r>
              <a:rPr lang="en-MY" dirty="0" err="1" smtClean="0">
                <a:solidFill>
                  <a:srgbClr val="00B0F0"/>
                </a:solidFill>
              </a:rPr>
              <a:t>oleh</a:t>
            </a:r>
            <a:r>
              <a:rPr lang="en-MY" dirty="0" smtClean="0">
                <a:solidFill>
                  <a:srgbClr val="00B0F0"/>
                </a:solidFill>
              </a:rPr>
              <a:t> </a:t>
            </a:r>
            <a:r>
              <a:rPr lang="en-MY" dirty="0" err="1" smtClean="0">
                <a:solidFill>
                  <a:srgbClr val="00B0F0"/>
                </a:solidFill>
              </a:rPr>
              <a:t>pensyarah</a:t>
            </a:r>
            <a:endParaRPr lang="en-MY" dirty="0" smtClean="0">
              <a:solidFill>
                <a:srgbClr val="00B0F0"/>
              </a:solidFill>
            </a:endParaRPr>
          </a:p>
          <a:p>
            <a:r>
              <a:rPr lang="en-MY" dirty="0" smtClean="0">
                <a:solidFill>
                  <a:srgbClr val="00B0F0"/>
                </a:solidFill>
              </a:rPr>
              <a:t>Show Case File yang </a:t>
            </a:r>
            <a:r>
              <a:rPr lang="en-MY" dirty="0" err="1" smtClean="0">
                <a:solidFill>
                  <a:srgbClr val="00B0F0"/>
                </a:solidFill>
              </a:rPr>
              <a:t>disediakan</a:t>
            </a:r>
            <a:r>
              <a:rPr lang="en-MY" dirty="0" smtClean="0">
                <a:solidFill>
                  <a:srgbClr val="00B0F0"/>
                </a:solidFill>
              </a:rPr>
              <a:t> </a:t>
            </a:r>
            <a:r>
              <a:rPr lang="en-MY" dirty="0" err="1" smtClean="0">
                <a:solidFill>
                  <a:srgbClr val="00B0F0"/>
                </a:solidFill>
              </a:rPr>
              <a:t>oleh</a:t>
            </a:r>
            <a:r>
              <a:rPr lang="en-MY" dirty="0" smtClean="0">
                <a:solidFill>
                  <a:srgbClr val="00B0F0"/>
                </a:solidFill>
              </a:rPr>
              <a:t> </a:t>
            </a:r>
            <a:r>
              <a:rPr lang="en-MY" dirty="0" err="1" smtClean="0">
                <a:solidFill>
                  <a:srgbClr val="00B0F0"/>
                </a:solidFill>
              </a:rPr>
              <a:t>pelajar</a:t>
            </a:r>
            <a:endParaRPr lang="en-MY" dirty="0" smtClean="0">
              <a:solidFill>
                <a:srgbClr val="00B0F0"/>
              </a:solidFill>
            </a:endParaRPr>
          </a:p>
          <a:p>
            <a:r>
              <a:rPr lang="en-MY" dirty="0" smtClean="0">
                <a:solidFill>
                  <a:srgbClr val="00B0F0"/>
                </a:solidFill>
              </a:rPr>
              <a:t>9 </a:t>
            </a:r>
            <a:r>
              <a:rPr lang="en-MY" dirty="0" err="1" smtClean="0">
                <a:solidFill>
                  <a:srgbClr val="00B0F0"/>
                </a:solidFill>
              </a:rPr>
              <a:t>contoh</a:t>
            </a:r>
            <a:r>
              <a:rPr lang="en-MY" dirty="0" smtClean="0">
                <a:solidFill>
                  <a:srgbClr val="00B0F0"/>
                </a:solidFill>
              </a:rPr>
              <a:t> </a:t>
            </a:r>
            <a:r>
              <a:rPr lang="en-MY" dirty="0" err="1" smtClean="0">
                <a:solidFill>
                  <a:srgbClr val="00B0F0"/>
                </a:solidFill>
              </a:rPr>
              <a:t>tugasan</a:t>
            </a:r>
            <a:r>
              <a:rPr lang="en-MY" dirty="0" smtClean="0">
                <a:solidFill>
                  <a:srgbClr val="00B0F0"/>
                </a:solidFill>
              </a:rPr>
              <a:t> (3 </a:t>
            </a:r>
            <a:r>
              <a:rPr lang="en-MY" dirty="0" err="1" smtClean="0">
                <a:solidFill>
                  <a:srgbClr val="00B0F0"/>
                </a:solidFill>
              </a:rPr>
              <a:t>Prestasi</a:t>
            </a:r>
            <a:r>
              <a:rPr lang="en-MY" dirty="0" smtClean="0">
                <a:solidFill>
                  <a:srgbClr val="00B0F0"/>
                </a:solidFill>
              </a:rPr>
              <a:t> Tinggi, 3 </a:t>
            </a:r>
            <a:r>
              <a:rPr lang="en-MY" dirty="0" err="1" smtClean="0">
                <a:solidFill>
                  <a:srgbClr val="00B0F0"/>
                </a:solidFill>
              </a:rPr>
              <a:t>Prestasi</a:t>
            </a:r>
            <a:r>
              <a:rPr lang="en-MY" dirty="0" smtClean="0">
                <a:solidFill>
                  <a:srgbClr val="00B0F0"/>
                </a:solidFill>
              </a:rPr>
              <a:t> </a:t>
            </a:r>
            <a:r>
              <a:rPr lang="en-MY" dirty="0" err="1" smtClean="0">
                <a:solidFill>
                  <a:srgbClr val="00B0F0"/>
                </a:solidFill>
              </a:rPr>
              <a:t>Sederhana</a:t>
            </a:r>
            <a:r>
              <a:rPr lang="en-MY" dirty="0" smtClean="0">
                <a:solidFill>
                  <a:srgbClr val="00B0F0"/>
                </a:solidFill>
              </a:rPr>
              <a:t> &amp; 3 </a:t>
            </a:r>
            <a:r>
              <a:rPr lang="en-MY" dirty="0" err="1" smtClean="0">
                <a:solidFill>
                  <a:srgbClr val="00B0F0"/>
                </a:solidFill>
              </a:rPr>
              <a:t>Prestasi</a:t>
            </a:r>
            <a:r>
              <a:rPr lang="en-MY" dirty="0" smtClean="0">
                <a:solidFill>
                  <a:srgbClr val="00B0F0"/>
                </a:solidFill>
              </a:rPr>
              <a:t> </a:t>
            </a:r>
            <a:r>
              <a:rPr lang="en-MY" dirty="0" err="1" smtClean="0">
                <a:solidFill>
                  <a:srgbClr val="00B0F0"/>
                </a:solidFill>
              </a:rPr>
              <a:t>Rendah</a:t>
            </a:r>
            <a:r>
              <a:rPr lang="en-MY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MY" dirty="0">
                <a:solidFill>
                  <a:srgbClr val="00B0F0"/>
                </a:solidFill>
              </a:rPr>
              <a:t>9 </a:t>
            </a:r>
            <a:r>
              <a:rPr lang="en-MY" dirty="0" err="1">
                <a:solidFill>
                  <a:srgbClr val="00B0F0"/>
                </a:solidFill>
              </a:rPr>
              <a:t>contoh</a:t>
            </a:r>
            <a:r>
              <a:rPr lang="en-MY" dirty="0">
                <a:solidFill>
                  <a:srgbClr val="00B0F0"/>
                </a:solidFill>
              </a:rPr>
              <a:t> </a:t>
            </a:r>
            <a:r>
              <a:rPr lang="en-MY" dirty="0" err="1" smtClean="0">
                <a:solidFill>
                  <a:srgbClr val="00B0F0"/>
                </a:solidFill>
              </a:rPr>
              <a:t>skrip</a:t>
            </a:r>
            <a:r>
              <a:rPr lang="en-MY" dirty="0" smtClean="0">
                <a:solidFill>
                  <a:srgbClr val="00B0F0"/>
                </a:solidFill>
              </a:rPr>
              <a:t> </a:t>
            </a:r>
            <a:r>
              <a:rPr lang="en-MY" dirty="0" err="1" smtClean="0">
                <a:solidFill>
                  <a:srgbClr val="00B0F0"/>
                </a:solidFill>
              </a:rPr>
              <a:t>jawapan</a:t>
            </a:r>
            <a:r>
              <a:rPr lang="en-MY" dirty="0" smtClean="0">
                <a:solidFill>
                  <a:srgbClr val="00B0F0"/>
                </a:solidFill>
              </a:rPr>
              <a:t> </a:t>
            </a:r>
            <a:r>
              <a:rPr lang="en-MY" dirty="0">
                <a:solidFill>
                  <a:srgbClr val="00B0F0"/>
                </a:solidFill>
              </a:rPr>
              <a:t>(3 </a:t>
            </a:r>
            <a:r>
              <a:rPr lang="en-MY" dirty="0" err="1">
                <a:solidFill>
                  <a:srgbClr val="00B0F0"/>
                </a:solidFill>
              </a:rPr>
              <a:t>Prestasi</a:t>
            </a:r>
            <a:r>
              <a:rPr lang="en-MY" dirty="0">
                <a:solidFill>
                  <a:srgbClr val="00B0F0"/>
                </a:solidFill>
              </a:rPr>
              <a:t> Tinggi, 3 </a:t>
            </a:r>
            <a:r>
              <a:rPr lang="en-MY" dirty="0" err="1">
                <a:solidFill>
                  <a:srgbClr val="00B0F0"/>
                </a:solidFill>
              </a:rPr>
              <a:t>Prestasi</a:t>
            </a:r>
            <a:r>
              <a:rPr lang="en-MY" dirty="0">
                <a:solidFill>
                  <a:srgbClr val="00B0F0"/>
                </a:solidFill>
              </a:rPr>
              <a:t> </a:t>
            </a:r>
            <a:r>
              <a:rPr lang="en-MY" dirty="0" err="1">
                <a:solidFill>
                  <a:srgbClr val="00B0F0"/>
                </a:solidFill>
              </a:rPr>
              <a:t>Sederhana</a:t>
            </a:r>
            <a:r>
              <a:rPr lang="en-MY" dirty="0">
                <a:solidFill>
                  <a:srgbClr val="00B0F0"/>
                </a:solidFill>
              </a:rPr>
              <a:t> &amp; 3 </a:t>
            </a:r>
            <a:r>
              <a:rPr lang="en-MY" dirty="0" err="1">
                <a:solidFill>
                  <a:srgbClr val="00B0F0"/>
                </a:solidFill>
              </a:rPr>
              <a:t>Prestasi</a:t>
            </a:r>
            <a:r>
              <a:rPr lang="en-MY" dirty="0">
                <a:solidFill>
                  <a:srgbClr val="00B0F0"/>
                </a:solidFill>
              </a:rPr>
              <a:t> </a:t>
            </a:r>
            <a:r>
              <a:rPr lang="en-MY" dirty="0" err="1">
                <a:solidFill>
                  <a:srgbClr val="00B0F0"/>
                </a:solidFill>
              </a:rPr>
              <a:t>Rendah</a:t>
            </a:r>
            <a:r>
              <a:rPr lang="en-MY" dirty="0">
                <a:solidFill>
                  <a:srgbClr val="00B0F0"/>
                </a:solidFill>
              </a:rPr>
              <a:t>)</a:t>
            </a:r>
          </a:p>
          <a:p>
            <a:r>
              <a:rPr lang="en-MY" dirty="0" smtClean="0">
                <a:solidFill>
                  <a:srgbClr val="92D050"/>
                </a:solidFill>
              </a:rPr>
              <a:t>CV </a:t>
            </a:r>
            <a:r>
              <a:rPr lang="en-MY" dirty="0" err="1" smtClean="0">
                <a:solidFill>
                  <a:srgbClr val="92D050"/>
                </a:solidFill>
              </a:rPr>
              <a:t>Pensyarah</a:t>
            </a:r>
            <a:r>
              <a:rPr lang="en-MY" dirty="0" smtClean="0">
                <a:solidFill>
                  <a:srgbClr val="92D050"/>
                </a:solidFill>
              </a:rPr>
              <a:t> yang </a:t>
            </a:r>
            <a:r>
              <a:rPr lang="en-MY" dirty="0" err="1" smtClean="0">
                <a:solidFill>
                  <a:srgbClr val="92D050"/>
                </a:solidFill>
              </a:rPr>
              <a:t>kemaskini</a:t>
            </a:r>
            <a:endParaRPr lang="en-MY" dirty="0" smtClean="0">
              <a:solidFill>
                <a:srgbClr val="92D050"/>
              </a:solidFill>
            </a:endParaRPr>
          </a:p>
          <a:p>
            <a:r>
              <a:rPr lang="en-MY" dirty="0" err="1" smtClean="0">
                <a:solidFill>
                  <a:srgbClr val="92D050"/>
                </a:solidFill>
              </a:rPr>
              <a:t>Aktiviti</a:t>
            </a:r>
            <a:r>
              <a:rPr lang="en-MY" dirty="0" smtClean="0">
                <a:solidFill>
                  <a:srgbClr val="92D050"/>
                </a:solidFill>
              </a:rPr>
              <a:t> yang </a:t>
            </a:r>
            <a:r>
              <a:rPr lang="en-MY" dirty="0" err="1" smtClean="0">
                <a:solidFill>
                  <a:srgbClr val="92D050"/>
                </a:solidFill>
              </a:rPr>
              <a:t>disertai</a:t>
            </a:r>
            <a:r>
              <a:rPr lang="en-MY" dirty="0" smtClean="0">
                <a:solidFill>
                  <a:srgbClr val="92D050"/>
                </a:solidFill>
              </a:rPr>
              <a:t> </a:t>
            </a:r>
            <a:r>
              <a:rPr lang="en-MY" dirty="0" err="1" smtClean="0">
                <a:solidFill>
                  <a:srgbClr val="92D050"/>
                </a:solidFill>
              </a:rPr>
              <a:t>pensyarah</a:t>
            </a:r>
            <a:r>
              <a:rPr lang="en-MY" dirty="0" smtClean="0">
                <a:solidFill>
                  <a:srgbClr val="92D050"/>
                </a:solidFill>
              </a:rPr>
              <a:t> </a:t>
            </a:r>
            <a:r>
              <a:rPr lang="en-MY" dirty="0" err="1" smtClean="0">
                <a:solidFill>
                  <a:srgbClr val="92D050"/>
                </a:solidFill>
              </a:rPr>
              <a:t>dan</a:t>
            </a:r>
            <a:r>
              <a:rPr lang="en-MY" dirty="0" smtClean="0">
                <a:solidFill>
                  <a:srgbClr val="92D050"/>
                </a:solidFill>
              </a:rPr>
              <a:t> </a:t>
            </a:r>
            <a:r>
              <a:rPr lang="en-MY" dirty="0" err="1" smtClean="0">
                <a:solidFill>
                  <a:srgbClr val="92D050"/>
                </a:solidFill>
              </a:rPr>
              <a:t>pelajar</a:t>
            </a:r>
            <a:r>
              <a:rPr lang="en-MY" dirty="0" smtClean="0">
                <a:solidFill>
                  <a:srgbClr val="92D050"/>
                </a:solidFill>
              </a:rPr>
              <a:t> (</a:t>
            </a:r>
            <a:r>
              <a:rPr lang="en-MY" dirty="0" err="1" smtClean="0">
                <a:solidFill>
                  <a:srgbClr val="92D050"/>
                </a:solidFill>
              </a:rPr>
              <a:t>gambar</a:t>
            </a:r>
            <a:r>
              <a:rPr lang="en-MY" dirty="0" smtClean="0">
                <a:solidFill>
                  <a:srgbClr val="92D050"/>
                </a:solidFill>
              </a:rPr>
              <a:t>, </a:t>
            </a:r>
            <a:r>
              <a:rPr lang="en-MY" dirty="0" err="1" smtClean="0">
                <a:solidFill>
                  <a:srgbClr val="92D050"/>
                </a:solidFill>
              </a:rPr>
              <a:t>laporan</a:t>
            </a:r>
            <a:r>
              <a:rPr lang="en-MY" dirty="0" smtClean="0">
                <a:solidFill>
                  <a:srgbClr val="92D050"/>
                </a:solidFill>
              </a:rPr>
              <a:t>, </a:t>
            </a:r>
            <a:r>
              <a:rPr lang="en-MY" dirty="0" err="1" smtClean="0">
                <a:solidFill>
                  <a:srgbClr val="92D050"/>
                </a:solidFill>
              </a:rPr>
              <a:t>dll</a:t>
            </a:r>
            <a:r>
              <a:rPr lang="en-MY" dirty="0" smtClean="0">
                <a:solidFill>
                  <a:srgbClr val="92D050"/>
                </a:solidFill>
              </a:rPr>
              <a:t>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469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C000"/>
                </a:solidFill>
              </a:rPr>
              <a:t>PENJAJARAN KI DAN HPP</a:t>
            </a:r>
            <a:endParaRPr lang="en-MY" b="1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63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en-MY" b="1" dirty="0" err="1" smtClean="0"/>
              <a:t>Penjajaran</a:t>
            </a:r>
            <a:r>
              <a:rPr lang="en-MY" b="1" dirty="0" smtClean="0"/>
              <a:t> KI </a:t>
            </a:r>
            <a:r>
              <a:rPr lang="en-MY" b="1" dirty="0" err="1" smtClean="0"/>
              <a:t>dengan</a:t>
            </a:r>
            <a:r>
              <a:rPr lang="en-MY" b="1" dirty="0" smtClean="0"/>
              <a:t> HPP</a:t>
            </a:r>
            <a:endParaRPr lang="en-MY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027174"/>
              </p:ext>
            </p:extLst>
          </p:nvPr>
        </p:nvGraphicFramePr>
        <p:xfrm>
          <a:off x="838200" y="1498118"/>
          <a:ext cx="10515600" cy="5151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38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Atribut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Subatribut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HPP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Aras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CTPS1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Penyelesaian</a:t>
                      </a:r>
                      <a:endParaRPr lang="en-MY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Masalah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Kenal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pasti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masalah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solidFill>
                            <a:srgbClr val="FF0000"/>
                          </a:solidFill>
                        </a:rPr>
                        <a:t>HPP3</a:t>
                      </a:r>
                    </a:p>
                    <a:p>
                      <a:pPr algn="ctr"/>
                      <a:r>
                        <a:rPr lang="en-MY" sz="2000" b="1" dirty="0" err="1" smtClean="0">
                          <a:solidFill>
                            <a:srgbClr val="FF0000"/>
                          </a:solidFill>
                        </a:rPr>
                        <a:t>Pemikiran</a:t>
                      </a:r>
                      <a:r>
                        <a:rPr lang="en-MY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2000" b="1" dirty="0" err="1" smtClean="0">
                          <a:solidFill>
                            <a:srgbClr val="FF0000"/>
                          </a:solidFill>
                        </a:rPr>
                        <a:t>Kritikal</a:t>
                      </a:r>
                      <a:r>
                        <a:rPr lang="en-MY" sz="2000" b="1" baseline="0" dirty="0" smtClean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MY" sz="2000" b="1" baseline="0" dirty="0" err="1" smtClean="0">
                          <a:solidFill>
                            <a:srgbClr val="FF0000"/>
                          </a:solidFill>
                        </a:rPr>
                        <a:t>Pendekatan</a:t>
                      </a:r>
                      <a:r>
                        <a:rPr lang="en-MY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2000" b="1" baseline="0" dirty="0" err="1" smtClean="0">
                          <a:solidFill>
                            <a:srgbClr val="FF0000"/>
                          </a:solidFill>
                        </a:rPr>
                        <a:t>Saintifik</a:t>
                      </a:r>
                      <a:r>
                        <a:rPr lang="en-MY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MY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CTPS1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CTPS2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Aplikasi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CTPS3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Sistesis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Penilaian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CTPS4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Membuat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keputusan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CTPS5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CTPS2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Kemahiran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Saintifik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Pembentukan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baseline="0" dirty="0" err="1" smtClean="0">
                          <a:solidFill>
                            <a:schemeClr val="bg1"/>
                          </a:solidFill>
                        </a:rPr>
                        <a:t>konsep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CTPS6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Penjanaan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penyelesaian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CTPS7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Pelaksanaan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CTPS8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Penilaian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Pemilihan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CTPS9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Integrasi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CTPS10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Pembangunan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CTPS11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Ciptaan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CTPS12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en-MY" b="1" dirty="0" err="1"/>
              <a:t>Penjajaran</a:t>
            </a:r>
            <a:r>
              <a:rPr lang="en-MY" b="1" dirty="0"/>
              <a:t> KI </a:t>
            </a:r>
            <a:r>
              <a:rPr lang="en-MY" b="1" dirty="0" err="1"/>
              <a:t>dengan</a:t>
            </a:r>
            <a:r>
              <a:rPr lang="en-MY" b="1" dirty="0"/>
              <a:t> HPP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727100"/>
              </p:ext>
            </p:extLst>
          </p:nvPr>
        </p:nvGraphicFramePr>
        <p:xfrm>
          <a:off x="838200" y="1667435"/>
          <a:ext cx="10515600" cy="417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3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Atribut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Subatribut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HPP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Aras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CS1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Komunikasi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Lisan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Kejelasan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idea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solidFill>
                            <a:srgbClr val="FF0000"/>
                          </a:solidFill>
                        </a:rPr>
                        <a:t>HPP4</a:t>
                      </a:r>
                    </a:p>
                    <a:p>
                      <a:pPr algn="ctr"/>
                      <a:r>
                        <a:rPr lang="en-MY" sz="2000" b="1" dirty="0" err="1" smtClean="0">
                          <a:solidFill>
                            <a:srgbClr val="FF0000"/>
                          </a:solidFill>
                        </a:rPr>
                        <a:t>Kemahiran</a:t>
                      </a:r>
                      <a:r>
                        <a:rPr lang="en-MY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2000" b="1" dirty="0" err="1" smtClean="0">
                          <a:solidFill>
                            <a:srgbClr val="FF0000"/>
                          </a:solidFill>
                        </a:rPr>
                        <a:t>Komunikasi</a:t>
                      </a:r>
                      <a:endParaRPr lang="en-MY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CS1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Keyakinan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idea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CS2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Keberkesanan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Artikulasi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idea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CS3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Kefahaman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Menjawab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soalan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CS4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Kesesuaian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baseline="0" dirty="0" err="1" smtClean="0">
                          <a:solidFill>
                            <a:schemeClr val="bg1"/>
                          </a:solidFill>
                        </a:rPr>
                        <a:t>penyampaian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sz="2000" baseline="0" dirty="0" err="1" smtClean="0">
                          <a:solidFill>
                            <a:schemeClr val="bg1"/>
                          </a:solidFill>
                        </a:rPr>
                        <a:t>Tahap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baseline="0" dirty="0" err="1" smtClean="0">
                          <a:solidFill>
                            <a:schemeClr val="bg1"/>
                          </a:solidFill>
                        </a:rPr>
                        <a:t>khalayak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CS5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CS2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Komunikasi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Bertulis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Kejelasan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penulisan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CS6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Kesinambungan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penulisan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CS7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Penulisan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sistematik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CS8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1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52687"/>
          </a:xfrm>
        </p:spPr>
        <p:txBody>
          <a:bodyPr/>
          <a:lstStyle/>
          <a:p>
            <a:r>
              <a:rPr lang="en-MY" b="1" dirty="0" err="1"/>
              <a:t>Penjajaran</a:t>
            </a:r>
            <a:r>
              <a:rPr lang="en-MY" b="1" dirty="0"/>
              <a:t> KI </a:t>
            </a:r>
            <a:r>
              <a:rPr lang="en-MY" b="1" dirty="0" err="1"/>
              <a:t>dengan</a:t>
            </a:r>
            <a:r>
              <a:rPr lang="en-MY" b="1" dirty="0"/>
              <a:t> HPP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601233"/>
              </p:ext>
            </p:extLst>
          </p:nvPr>
        </p:nvGraphicFramePr>
        <p:xfrm>
          <a:off x="838200" y="995082"/>
          <a:ext cx="10515600" cy="5674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Atribut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Subatribut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HPP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Aras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Keyakinan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Diri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Membina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hubungan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HPP5</a:t>
                      </a:r>
                    </a:p>
                    <a:p>
                      <a:pPr algn="ctr"/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Kemahiran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Sosial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/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Kerja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Berpasukan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/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Tanggungjawab</a:t>
                      </a:r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diri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53">
                <a:tc rowSpan="2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Hormat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Mendengar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aktif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TS3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53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Menghormati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orang lain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TS4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53">
                <a:tc rowSpan="2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TS3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Komunikasi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Sosial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Interaksi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orang lain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TS5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53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Memupuk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hubungan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TS6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53">
                <a:tc rowSpan="2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TS4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Kesedaran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Kendiri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Beretika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TS7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53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Kawalan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emosi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TS8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53">
                <a:tc rowSpan="2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TS5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Tanggungjawab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Sosial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Rasional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terhadap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masyarakat</a:t>
                      </a:r>
                      <a:r>
                        <a:rPr lang="en-MY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baseline="0" dirty="0" err="1" smtClean="0">
                          <a:solidFill>
                            <a:schemeClr val="bg1"/>
                          </a:solidFill>
                        </a:rPr>
                        <a:t>pelbagai</a:t>
                      </a:r>
                      <a:r>
                        <a:rPr lang="en-MY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baseline="0" dirty="0" err="1" smtClean="0">
                          <a:solidFill>
                            <a:schemeClr val="bg1"/>
                          </a:solidFill>
                        </a:rPr>
                        <a:t>budaya</a:t>
                      </a:r>
                      <a:r>
                        <a:rPr lang="en-MY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TS9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053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Sumbangan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kepada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masyarakat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TS10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053">
                <a:tc rowSpan="3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TS6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Kerja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Berpasukan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Membina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hubungan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baik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TS11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053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Peranan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silik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berganti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TS12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053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Menghormati</a:t>
                      </a:r>
                      <a:r>
                        <a:rPr lang="en-MY" baseline="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baseline="0" dirty="0" err="1" smtClean="0">
                          <a:solidFill>
                            <a:schemeClr val="bg1"/>
                          </a:solidFill>
                        </a:rPr>
                        <a:t>menerima</a:t>
                      </a:r>
                      <a:r>
                        <a:rPr lang="en-MY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baseline="0" dirty="0" err="1" smtClean="0">
                          <a:solidFill>
                            <a:schemeClr val="bg1"/>
                          </a:solidFill>
                        </a:rPr>
                        <a:t>pendapat</a:t>
                      </a:r>
                      <a:r>
                        <a:rPr lang="en-MY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TS13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52687"/>
          </a:xfrm>
        </p:spPr>
        <p:txBody>
          <a:bodyPr/>
          <a:lstStyle/>
          <a:p>
            <a:r>
              <a:rPr lang="en-MY" b="1" dirty="0" err="1"/>
              <a:t>Penjajaran</a:t>
            </a:r>
            <a:r>
              <a:rPr lang="en-MY" b="1" dirty="0"/>
              <a:t> KI </a:t>
            </a:r>
            <a:r>
              <a:rPr lang="en-MY" b="1" dirty="0" err="1"/>
              <a:t>dengan</a:t>
            </a:r>
            <a:r>
              <a:rPr lang="en-MY" b="1" dirty="0"/>
              <a:t> HPP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971845"/>
              </p:ext>
            </p:extLst>
          </p:nvPr>
        </p:nvGraphicFramePr>
        <p:xfrm>
          <a:off x="838200" y="1268038"/>
          <a:ext cx="10515600" cy="49797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123">
                <a:tc gridSpan="2"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Atribut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Subatribut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HPP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Aras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72">
                <a:tc rowSpan="6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Mencari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mengurus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pelbagai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baseline="0" dirty="0" err="1" smtClean="0">
                          <a:solidFill>
                            <a:schemeClr val="bg1"/>
                          </a:solidFill>
                        </a:rPr>
                        <a:t>bentuk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baseline="0" dirty="0" err="1" smtClean="0">
                          <a:solidFill>
                            <a:schemeClr val="bg1"/>
                          </a:solidFill>
                        </a:rPr>
                        <a:t>maklumat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Senarai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rujukan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HPP6</a:t>
                      </a:r>
                    </a:p>
                    <a:p>
                      <a:pPr algn="ctr"/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Pembelajaran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Sepanjang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 Hayat &amp;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Pengurusan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Maklumat</a:t>
                      </a:r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Relevan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Optimum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sumber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LL3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Penapisan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maklumat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LL4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Artikulasi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LL5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Rujukan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LL6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72">
                <a:tc rowSpan="3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Pembelajaran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autonomi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Penglibatan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diri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LL7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Idea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baharu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LL8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669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Pembelajaran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kendiri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LL9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911">
                <a:tc rowSpan="3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LL3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Murid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ingin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Tahu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Minat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LL10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Inisiatif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LL11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171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Daya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usaha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LL12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0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59762"/>
          </a:xfrm>
        </p:spPr>
        <p:txBody>
          <a:bodyPr/>
          <a:lstStyle/>
          <a:p>
            <a:r>
              <a:rPr lang="en-MY" b="1" dirty="0" err="1"/>
              <a:t>Penjajaran</a:t>
            </a:r>
            <a:r>
              <a:rPr lang="en-MY" b="1" dirty="0"/>
              <a:t> KI </a:t>
            </a:r>
            <a:r>
              <a:rPr lang="en-MY" b="1" dirty="0" err="1"/>
              <a:t>dengan</a:t>
            </a:r>
            <a:r>
              <a:rPr lang="en-MY" b="1" dirty="0"/>
              <a:t> HPP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960824"/>
              </p:ext>
            </p:extLst>
          </p:nvPr>
        </p:nvGraphicFramePr>
        <p:xfrm>
          <a:off x="838200" y="996288"/>
          <a:ext cx="10515600" cy="5486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26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123">
                <a:tc gridSpan="2"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Atribut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Subatribut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HPP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Aras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72">
                <a:tc rowSpan="5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Kemahiran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Mengurus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Pengurusan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masa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HPP7</a:t>
                      </a:r>
                    </a:p>
                    <a:p>
                      <a:pPr algn="ctr"/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Kemahiran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Pengurusan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Keusahawanan</a:t>
                      </a:r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Membuat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keputusan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Organisasi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idea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ES3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Agihan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kerja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ES4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Motivasi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ES5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72">
                <a:tc rowSpan="3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Minda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Keusahawanan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Visi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ES6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Jaringan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ES7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Keterujaan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ES8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72">
                <a:tc rowSpan="6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ES3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Kemahiran</a:t>
                      </a:r>
                      <a:r>
                        <a:rPr lang="en-MY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baseline="0" dirty="0" err="1" smtClean="0">
                          <a:solidFill>
                            <a:schemeClr val="bg1"/>
                          </a:solidFill>
                        </a:rPr>
                        <a:t>Keusahawanan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Pengalaman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baseline="0" dirty="0" err="1" smtClean="0">
                          <a:solidFill>
                            <a:schemeClr val="bg1"/>
                          </a:solidFill>
                        </a:rPr>
                        <a:t>keusahawanan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ES9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Pengenalpastian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baseline="0" dirty="0" err="1" smtClean="0">
                          <a:solidFill>
                            <a:schemeClr val="bg1"/>
                          </a:solidFill>
                        </a:rPr>
                        <a:t>peluang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baseline="0" dirty="0" err="1" smtClean="0">
                          <a:solidFill>
                            <a:schemeClr val="bg1"/>
                          </a:solidFill>
                        </a:rPr>
                        <a:t>keusahawanan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ES10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Toleransi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baseline="0" dirty="0" err="1" smtClean="0">
                          <a:solidFill>
                            <a:schemeClr val="bg1"/>
                          </a:solidFill>
                        </a:rPr>
                        <a:t>risiko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ES11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Lokus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kawalan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dalaman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ES12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Pencapaian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ketabahan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ES13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Pengurusan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kewangan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ES14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0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59762"/>
          </a:xfrm>
        </p:spPr>
        <p:txBody>
          <a:bodyPr/>
          <a:lstStyle/>
          <a:p>
            <a:r>
              <a:rPr lang="en-MY" b="1" dirty="0" err="1"/>
              <a:t>Penjajaran</a:t>
            </a:r>
            <a:r>
              <a:rPr lang="en-MY" b="1" dirty="0"/>
              <a:t> KI </a:t>
            </a:r>
            <a:r>
              <a:rPr lang="en-MY" b="1" dirty="0" err="1"/>
              <a:t>dengan</a:t>
            </a:r>
            <a:r>
              <a:rPr lang="en-MY" b="1" dirty="0"/>
              <a:t> HPP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637440"/>
              </p:ext>
            </p:extLst>
          </p:nvPr>
        </p:nvGraphicFramePr>
        <p:xfrm>
          <a:off x="838200" y="1241948"/>
          <a:ext cx="10515600" cy="402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123">
                <a:tc gridSpan="2"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Atribut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Subatribut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HPP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Aras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72">
                <a:tc rowSpan="6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Nilai &amp;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Sikap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Moral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HPP8</a:t>
                      </a:r>
                    </a:p>
                    <a:p>
                      <a:pPr algn="ctr"/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Profesional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, Nilai,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Sikap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Etika</a:t>
                      </a:r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Jati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diri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Proaktif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ET3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Penampilan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ET4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Berdikari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ET5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Kesukarelaan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ET6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72">
                <a:tc rowSpan="4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Etika</a:t>
                      </a:r>
                      <a:r>
                        <a:rPr lang="en-MY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dirty="0" err="1" smtClean="0">
                          <a:solidFill>
                            <a:schemeClr val="bg1"/>
                          </a:solidFill>
                        </a:rPr>
                        <a:t>Profesionalisme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Tanggungjawab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baseline="0" dirty="0" err="1" smtClean="0">
                          <a:solidFill>
                            <a:schemeClr val="bg1"/>
                          </a:solidFill>
                        </a:rPr>
                        <a:t>kerja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ET7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Hubungan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kerja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ET8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Etika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kerja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ET9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Integriti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ET10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3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59762"/>
          </a:xfrm>
        </p:spPr>
        <p:txBody>
          <a:bodyPr/>
          <a:lstStyle/>
          <a:p>
            <a:r>
              <a:rPr lang="en-MY" b="1" dirty="0" err="1"/>
              <a:t>Penjajaran</a:t>
            </a:r>
            <a:r>
              <a:rPr lang="en-MY" b="1" dirty="0"/>
              <a:t> KI </a:t>
            </a:r>
            <a:r>
              <a:rPr lang="en-MY" b="1" dirty="0" err="1"/>
              <a:t>dengan</a:t>
            </a:r>
            <a:r>
              <a:rPr lang="en-MY" b="1" dirty="0"/>
              <a:t> HPP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62325"/>
              </p:ext>
            </p:extLst>
          </p:nvPr>
        </p:nvGraphicFramePr>
        <p:xfrm>
          <a:off x="838200" y="1241948"/>
          <a:ext cx="10515600" cy="1280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123">
                <a:tc gridSpan="2"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Atribut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Subatribut</a:t>
                      </a:r>
                      <a:r>
                        <a:rPr lang="en-MY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HPP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Aras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72">
                <a:tc rowSpan="2"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LS1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Kepimpinan</a:t>
                      </a:r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Pengetahuan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pemahaman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kepimpinan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HPP9</a:t>
                      </a:r>
                    </a:p>
                    <a:p>
                      <a:pPr algn="ctr"/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Kemahiran</a:t>
                      </a:r>
                      <a:r>
                        <a:rPr lang="en-MY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1800" b="1" dirty="0" err="1" smtClean="0">
                          <a:solidFill>
                            <a:srgbClr val="FF0000"/>
                          </a:solidFill>
                        </a:rPr>
                        <a:t>Kepemimpinan</a:t>
                      </a:r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LS1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72">
                <a:tc vMerge="1">
                  <a:txBody>
                    <a:bodyPr/>
                    <a:lstStyle/>
                    <a:p>
                      <a:pPr algn="ctr"/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Kepimpinan</a:t>
                      </a:r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bg1"/>
                          </a:solidFill>
                        </a:rPr>
                        <a:t>berkesan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 smtClean="0">
                          <a:solidFill>
                            <a:schemeClr val="bg1"/>
                          </a:solidFill>
                        </a:rPr>
                        <a:t>LS2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9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/>
              <a:t>CONTOH APLIKASI DALAM PENGGUBALAN SOALAN TUGASAN</a:t>
            </a:r>
            <a:endParaRPr lang="en-MY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75443" y="1887723"/>
            <a:ext cx="11841114" cy="2916095"/>
            <a:chOff x="159611" y="3793797"/>
            <a:chExt cx="11841114" cy="29160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611" y="3793797"/>
              <a:ext cx="11841114" cy="291609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 rot="5400000">
              <a:off x="2741335" y="5920274"/>
              <a:ext cx="351458" cy="9144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ounded Rectangle 5"/>
            <p:cNvSpPr/>
            <p:nvPr/>
          </p:nvSpPr>
          <p:spPr>
            <a:xfrm rot="5400000">
              <a:off x="2934518" y="5110648"/>
              <a:ext cx="351458" cy="112046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Oval 6"/>
            <p:cNvSpPr/>
            <p:nvPr/>
          </p:nvSpPr>
          <p:spPr>
            <a:xfrm>
              <a:off x="11140226" y="5238965"/>
              <a:ext cx="553791" cy="3734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9394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endParaRPr lang="en-MY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98118"/>
          <a:ext cx="10515600" cy="5151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38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Atribut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Subatribut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PLO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Aras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CTPS1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Penyelesaian</a:t>
                      </a:r>
                      <a:endParaRPr lang="en-MY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Masalah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Kenal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pasti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masalah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solidFill>
                            <a:srgbClr val="FF0000"/>
                          </a:solidFill>
                        </a:rPr>
                        <a:t>HPP3</a:t>
                      </a:r>
                    </a:p>
                    <a:p>
                      <a:pPr algn="ctr"/>
                      <a:r>
                        <a:rPr lang="en-MY" sz="2000" b="1" dirty="0" err="1" smtClean="0">
                          <a:solidFill>
                            <a:srgbClr val="FF0000"/>
                          </a:solidFill>
                        </a:rPr>
                        <a:t>Pemikiran</a:t>
                      </a:r>
                      <a:r>
                        <a:rPr lang="en-MY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2000" b="1" dirty="0" err="1" smtClean="0">
                          <a:solidFill>
                            <a:srgbClr val="FF0000"/>
                          </a:solidFill>
                        </a:rPr>
                        <a:t>Kritikal</a:t>
                      </a:r>
                      <a:r>
                        <a:rPr lang="en-MY" sz="2000" b="1" baseline="0" dirty="0" smtClean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MY" sz="2000" b="1" baseline="0" dirty="0" err="1" smtClean="0">
                          <a:solidFill>
                            <a:srgbClr val="FF0000"/>
                          </a:solidFill>
                        </a:rPr>
                        <a:t>Pendekatan</a:t>
                      </a:r>
                      <a:r>
                        <a:rPr lang="en-MY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MY" sz="2000" b="1" baseline="0" dirty="0" err="1" smtClean="0">
                          <a:solidFill>
                            <a:srgbClr val="FF0000"/>
                          </a:solidFill>
                        </a:rPr>
                        <a:t>Saintifik</a:t>
                      </a:r>
                      <a:r>
                        <a:rPr lang="en-MY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MY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CTPS1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CTPS2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Aplikasi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CTPS3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Sistesis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Penilaian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CTPS4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Membuat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keputusan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CTPS5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CTPS2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Kemahiran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Saintifik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Pembentukan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baseline="0" dirty="0" err="1" smtClean="0">
                          <a:solidFill>
                            <a:schemeClr val="bg1"/>
                          </a:solidFill>
                        </a:rPr>
                        <a:t>konsep</a:t>
                      </a:r>
                      <a:r>
                        <a:rPr lang="en-MY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CTPS6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Penjanaan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penyelesaian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CTPS7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Pelaksanaan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CTPS8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Penilaian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Pemilihan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CTPS9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Integrasi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CTPS10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Pembangunan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CTPS11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err="1" smtClean="0">
                          <a:solidFill>
                            <a:schemeClr val="bg1"/>
                          </a:solidFill>
                        </a:rPr>
                        <a:t>Ciptaan</a:t>
                      </a:r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bg1"/>
                          </a:solidFill>
                        </a:rPr>
                        <a:t>CTPS12</a:t>
                      </a:r>
                      <a:endParaRPr lang="en-MY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567448" y="1906073"/>
            <a:ext cx="6593983" cy="11719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74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FF00"/>
                </a:solidFill>
              </a:rPr>
              <a:t>PERKEMBANGAN DOKUMEN KURIKULUM</a:t>
            </a:r>
            <a:endParaRPr lang="en-MY" b="1" dirty="0">
              <a:solidFill>
                <a:srgbClr val="FFFF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56470" y="2962140"/>
            <a:ext cx="2171748" cy="2372973"/>
            <a:chOff x="3056470" y="2962140"/>
            <a:chExt cx="2171748" cy="2372973"/>
          </a:xfrm>
        </p:grpSpPr>
        <p:sp>
          <p:nvSpPr>
            <p:cNvPr id="7" name="Down Arrow 6"/>
            <p:cNvSpPr/>
            <p:nvPr/>
          </p:nvSpPr>
          <p:spPr>
            <a:xfrm rot="10800000">
              <a:off x="3900029" y="2962140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6470" y="4134784"/>
              <a:ext cx="217174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MY" sz="2400" b="1" dirty="0" err="1" smtClean="0">
                  <a:solidFill>
                    <a:srgbClr val="00B0F0"/>
                  </a:solidFill>
                </a:rPr>
                <a:t>Pengenalan</a:t>
              </a:r>
              <a:r>
                <a:rPr lang="en-MY" sz="2400" b="1" dirty="0" smtClean="0">
                  <a:solidFill>
                    <a:srgbClr val="00B0F0"/>
                  </a:solidFill>
                </a:rPr>
                <a:t> </a:t>
              </a:r>
            </a:p>
            <a:p>
              <a:pPr algn="ctr"/>
              <a:r>
                <a:rPr lang="en-MY" sz="2400" b="1" dirty="0" err="1" smtClean="0">
                  <a:solidFill>
                    <a:srgbClr val="00B0F0"/>
                  </a:solidFill>
                </a:rPr>
                <a:t>Prinsip</a:t>
              </a:r>
              <a:r>
                <a:rPr lang="en-MY" sz="2400" b="1" dirty="0" smtClean="0">
                  <a:solidFill>
                    <a:srgbClr val="00B0F0"/>
                  </a:solidFill>
                </a:rPr>
                <a:t> OBE</a:t>
              </a:r>
            </a:p>
            <a:p>
              <a:pPr algn="ctr"/>
              <a:r>
                <a:rPr lang="en-MY" sz="2400" b="1" dirty="0" smtClean="0">
                  <a:solidFill>
                    <a:srgbClr val="00B0F0"/>
                  </a:solidFill>
                </a:rPr>
                <a:t>(PEO, PLO, CLO)</a:t>
              </a:r>
              <a:endParaRPr lang="en-MY" sz="2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48189" y="2962141"/>
            <a:ext cx="1740926" cy="2775073"/>
            <a:chOff x="6748189" y="2962141"/>
            <a:chExt cx="1740926" cy="2775073"/>
          </a:xfrm>
        </p:grpSpPr>
        <p:sp>
          <p:nvSpPr>
            <p:cNvPr id="9" name="Down Arrow 8"/>
            <p:cNvSpPr/>
            <p:nvPr/>
          </p:nvSpPr>
          <p:spPr>
            <a:xfrm rot="10800000">
              <a:off x="7359281" y="2962141"/>
              <a:ext cx="484632" cy="978408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48189" y="4167554"/>
              <a:ext cx="17409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MY" sz="2400" b="1" dirty="0" err="1" smtClean="0">
                  <a:solidFill>
                    <a:srgbClr val="92D050"/>
                  </a:solidFill>
                </a:rPr>
                <a:t>Pengenalan</a:t>
              </a:r>
              <a:r>
                <a:rPr lang="en-MY" sz="2400" b="1" dirty="0" smtClean="0">
                  <a:solidFill>
                    <a:srgbClr val="92D050"/>
                  </a:solidFill>
                </a:rPr>
                <a:t> </a:t>
              </a:r>
            </a:p>
            <a:p>
              <a:pPr algn="ctr"/>
              <a:r>
                <a:rPr lang="en-MY" sz="2400" b="1" dirty="0" err="1" smtClean="0">
                  <a:solidFill>
                    <a:srgbClr val="92D050"/>
                  </a:solidFill>
                </a:rPr>
                <a:t>Prinsip</a:t>
              </a:r>
              <a:r>
                <a:rPr lang="en-MY" sz="2400" b="1" dirty="0" smtClean="0">
                  <a:solidFill>
                    <a:srgbClr val="92D050"/>
                  </a:solidFill>
                </a:rPr>
                <a:t> </a:t>
              </a:r>
            </a:p>
            <a:p>
              <a:pPr algn="ctr"/>
              <a:r>
                <a:rPr lang="en-MY" sz="2400" b="1" dirty="0" err="1" smtClean="0">
                  <a:solidFill>
                    <a:srgbClr val="92D050"/>
                  </a:solidFill>
                </a:rPr>
                <a:t>Penjajaran</a:t>
              </a:r>
              <a:r>
                <a:rPr lang="en-MY" sz="2400" b="1" dirty="0" smtClean="0">
                  <a:solidFill>
                    <a:srgbClr val="92D050"/>
                  </a:solidFill>
                </a:rPr>
                <a:t> </a:t>
              </a:r>
            </a:p>
            <a:p>
              <a:pPr algn="ctr"/>
              <a:r>
                <a:rPr lang="en-MY" sz="2400" b="1" dirty="0" err="1" smtClean="0">
                  <a:solidFill>
                    <a:srgbClr val="92D050"/>
                  </a:solidFill>
                </a:rPr>
                <a:t>Konstruktif</a:t>
              </a:r>
              <a:endParaRPr lang="en-MY" sz="24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3944" y="1690688"/>
            <a:ext cx="2498501" cy="1569660"/>
            <a:chOff x="643944" y="1690688"/>
            <a:chExt cx="2498501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643944" y="1690688"/>
              <a:ext cx="1606530" cy="15696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MY" sz="3200" dirty="0" smtClean="0">
                  <a:solidFill>
                    <a:srgbClr val="FFC000"/>
                  </a:solidFill>
                </a:rPr>
                <a:t>PRO </a:t>
              </a:r>
            </a:p>
            <a:p>
              <a:pPr algn="ctr"/>
              <a:r>
                <a:rPr lang="en-MY" sz="3200" dirty="0" smtClean="0">
                  <a:solidFill>
                    <a:srgbClr val="FFC000"/>
                  </a:solidFill>
                </a:rPr>
                <a:t>FORMA </a:t>
              </a:r>
            </a:p>
            <a:p>
              <a:pPr algn="ctr"/>
              <a:r>
                <a:rPr lang="en-MY" sz="3200" dirty="0" smtClean="0">
                  <a:solidFill>
                    <a:srgbClr val="FFC000"/>
                  </a:solidFill>
                </a:rPr>
                <a:t>KURSUS</a:t>
              </a:r>
              <a:r>
                <a:rPr lang="en-MY" sz="3200" dirty="0" smtClean="0"/>
                <a:t> </a:t>
              </a:r>
              <a:endParaRPr lang="en-MY" sz="3200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352616" y="2233202"/>
              <a:ext cx="789829" cy="48463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59732" y="2183130"/>
            <a:ext cx="3591829" cy="584775"/>
            <a:chOff x="3259732" y="2183130"/>
            <a:chExt cx="3591829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3259732" y="2183130"/>
              <a:ext cx="1765227" cy="58477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MY" sz="3200" dirty="0" smtClean="0">
                  <a:solidFill>
                    <a:srgbClr val="00B0F0"/>
                  </a:solidFill>
                </a:rPr>
                <a:t>JADUAL 3</a:t>
              </a:r>
              <a:endParaRPr lang="en-MY" sz="3200" dirty="0">
                <a:solidFill>
                  <a:srgbClr val="00B0F0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244388" y="2202173"/>
              <a:ext cx="1607173" cy="48463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316977" y="2124809"/>
            <a:ext cx="2471446" cy="3579635"/>
            <a:chOff x="9316977" y="2124809"/>
            <a:chExt cx="2471446" cy="3579635"/>
          </a:xfrm>
        </p:grpSpPr>
        <p:grpSp>
          <p:nvGrpSpPr>
            <p:cNvPr id="22" name="Group 21"/>
            <p:cNvGrpSpPr/>
            <p:nvPr/>
          </p:nvGrpSpPr>
          <p:grpSpPr>
            <a:xfrm>
              <a:off x="9316977" y="2962141"/>
              <a:ext cx="2471446" cy="2742303"/>
              <a:chOff x="9316977" y="2962141"/>
              <a:chExt cx="2471446" cy="2742303"/>
            </a:xfrm>
          </p:grpSpPr>
          <p:sp>
            <p:nvSpPr>
              <p:cNvPr id="11" name="Down Arrow 10"/>
              <p:cNvSpPr/>
              <p:nvPr/>
            </p:nvSpPr>
            <p:spPr>
              <a:xfrm rot="10800000">
                <a:off x="10310381" y="2962141"/>
                <a:ext cx="484632" cy="978408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316977" y="4134784"/>
                <a:ext cx="247144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MY" sz="2400" b="1" dirty="0" err="1" smtClean="0">
                    <a:solidFill>
                      <a:srgbClr val="FFFF00"/>
                    </a:solidFill>
                  </a:rPr>
                  <a:t>Penambahbaikan</a:t>
                </a:r>
                <a:r>
                  <a:rPr lang="en-MY" sz="2400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ctr"/>
                <a:r>
                  <a:rPr lang="en-MY" sz="2400" b="1" dirty="0" err="1" smtClean="0">
                    <a:solidFill>
                      <a:srgbClr val="FFFF00"/>
                    </a:solidFill>
                  </a:rPr>
                  <a:t>Kepada</a:t>
                </a:r>
                <a:endParaRPr lang="en-MY" sz="2400" b="1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MY" sz="2400" b="1" dirty="0" smtClean="0">
                    <a:solidFill>
                      <a:srgbClr val="FFFF00"/>
                    </a:solidFill>
                  </a:rPr>
                  <a:t>RMK</a:t>
                </a:r>
              </a:p>
              <a:p>
                <a:pPr algn="ctr"/>
                <a:r>
                  <a:rPr lang="en-MY" sz="2400" b="1" dirty="0" smtClean="0">
                    <a:solidFill>
                      <a:srgbClr val="FFFF00"/>
                    </a:solidFill>
                  </a:rPr>
                  <a:t>(OPP, HPP, HPK)</a:t>
                </a:r>
                <a:endParaRPr lang="en-MY" sz="24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178236" y="2124809"/>
              <a:ext cx="748923" cy="58477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MY" sz="3200" dirty="0" smtClean="0">
                  <a:solidFill>
                    <a:srgbClr val="FFFF00"/>
                  </a:solidFill>
                </a:rPr>
                <a:t>MK</a:t>
              </a:r>
              <a:endParaRPr lang="en-MY" sz="3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15727" y="2150361"/>
            <a:ext cx="2820711" cy="584775"/>
            <a:chOff x="7115727" y="2150361"/>
            <a:chExt cx="2820711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7115727" y="2150361"/>
              <a:ext cx="971741" cy="584775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MY" sz="3200" dirty="0" smtClean="0">
                  <a:solidFill>
                    <a:srgbClr val="92D050"/>
                  </a:solidFill>
                </a:rPr>
                <a:t>RMK</a:t>
              </a:r>
              <a:endParaRPr lang="en-MY" sz="3200" dirty="0">
                <a:solidFill>
                  <a:srgbClr val="92D05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329265" y="2200432"/>
              <a:ext cx="1607173" cy="484632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0010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FF00"/>
                </a:solidFill>
              </a:rPr>
              <a:t>CLOSING THE LOOP (CDL)</a:t>
            </a:r>
            <a:endParaRPr lang="en-MY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998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C000"/>
                </a:solidFill>
              </a:rPr>
              <a:t>PENYEDIAAN LAPORAN CDL</a:t>
            </a:r>
            <a:endParaRPr lang="en-MY" b="1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MY" sz="3600" dirty="0" smtClean="0">
                <a:solidFill>
                  <a:srgbClr val="00B0F0"/>
                </a:solidFill>
              </a:rPr>
              <a:t>TERAS, ELEKTIF TERAS, MATA PELAJARAN UMUM, PENGAJIAN PROFESIONAL, ELEKTIF TERBUKA</a:t>
            </a:r>
            <a:endParaRPr lang="en-MY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00B0F0"/>
                </a:solidFill>
              </a:rPr>
              <a:t>TERAS</a:t>
            </a:r>
            <a:endParaRPr lang="en-MY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26524" y="1832616"/>
            <a:ext cx="9634845" cy="830997"/>
            <a:chOff x="1326524" y="1832616"/>
            <a:chExt cx="9634845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1326524" y="1944710"/>
              <a:ext cx="192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/>
                <a:t>PENSYARAH A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477295" y="2167129"/>
              <a:ext cx="5009881" cy="1619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17421" y="1832616"/>
              <a:ext cx="22439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 smtClean="0"/>
                <a:t>KETUA JABATAN </a:t>
              </a:r>
            </a:p>
            <a:p>
              <a:r>
                <a:rPr lang="en-MY" sz="2400" dirty="0" smtClean="0"/>
                <a:t>(SENDIRI)</a:t>
              </a:r>
              <a:endParaRPr lang="en-MY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15303" y="4108360"/>
            <a:ext cx="9646066" cy="1177353"/>
            <a:chOff x="1315303" y="4108360"/>
            <a:chExt cx="9646066" cy="1177353"/>
          </a:xfrm>
        </p:grpSpPr>
        <p:sp>
          <p:nvSpPr>
            <p:cNvPr id="4" name="TextBox 3"/>
            <p:cNvSpPr txBox="1"/>
            <p:nvPr/>
          </p:nvSpPr>
          <p:spPr>
            <a:xfrm>
              <a:off x="1326524" y="4824048"/>
              <a:ext cx="190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/>
                <a:t>PENSYARAH </a:t>
              </a:r>
              <a:r>
                <a:rPr lang="en-MY" sz="2400" dirty="0" smtClean="0"/>
                <a:t>B</a:t>
              </a:r>
              <a:endParaRPr lang="en-MY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5303" y="4108361"/>
              <a:ext cx="192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/>
                <a:t>PENSYARAH A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477295" y="4258207"/>
              <a:ext cx="1506829" cy="1592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ight Arrow 10"/>
            <p:cNvSpPr/>
            <p:nvPr/>
          </p:nvSpPr>
          <p:spPr>
            <a:xfrm rot="20628473">
              <a:off x="3484978" y="4776965"/>
              <a:ext cx="1506829" cy="1592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25590" y="4108361"/>
              <a:ext cx="19014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b="1" dirty="0" smtClean="0">
                  <a:solidFill>
                    <a:srgbClr val="FFFF00"/>
                  </a:solidFill>
                </a:rPr>
                <a:t>PENYELARAS </a:t>
              </a:r>
            </a:p>
            <a:p>
              <a:r>
                <a:rPr lang="en-MY" sz="2400" b="1" dirty="0" smtClean="0">
                  <a:solidFill>
                    <a:srgbClr val="FFFF00"/>
                  </a:solidFill>
                </a:rPr>
                <a:t>KURSUS</a:t>
              </a:r>
              <a:endParaRPr lang="en-MY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127073" y="4258207"/>
              <a:ext cx="1506829" cy="1592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17421" y="4108360"/>
              <a:ext cx="22439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 smtClean="0"/>
                <a:t>KETUA JABATAN </a:t>
              </a:r>
            </a:p>
            <a:p>
              <a:r>
                <a:rPr lang="en-MY" sz="2400" dirty="0" smtClean="0"/>
                <a:t>(SENDIRI)</a:t>
              </a:r>
              <a:endParaRPr lang="en-MY" sz="2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5379" y="1394341"/>
            <a:ext cx="1210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 smtClean="0">
                <a:solidFill>
                  <a:srgbClr val="FFC000"/>
                </a:solidFill>
              </a:rPr>
              <a:t>KES 1 – SEORANG PENSYARAH SAHAJA YANG MENGAJAR SATU KURSUS TERSEBUT (SATU / BANYAK KUMPULAN) </a:t>
            </a:r>
            <a:endParaRPr lang="en-MY" sz="20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826" y="3336194"/>
            <a:ext cx="7670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2000" b="1" dirty="0" smtClean="0">
                <a:solidFill>
                  <a:srgbClr val="FFC000"/>
                </a:solidFill>
              </a:rPr>
              <a:t>KES 2 – RAMAI PENSYARAH YANG MENGAJAR SATU KURSUS TERSEBUT</a:t>
            </a:r>
            <a:endParaRPr lang="en-MY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00B0F0"/>
                </a:solidFill>
              </a:rPr>
              <a:t>ELEKTIF TERAS </a:t>
            </a:r>
            <a:endParaRPr lang="en-MY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26524" y="1832616"/>
            <a:ext cx="9946918" cy="1200329"/>
            <a:chOff x="1326524" y="1832616"/>
            <a:chExt cx="9946918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1326524" y="1944710"/>
              <a:ext cx="192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/>
                <a:t>PENSYARAH A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477295" y="2167129"/>
              <a:ext cx="5009881" cy="1619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17421" y="1832616"/>
              <a:ext cx="25560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 smtClean="0"/>
                <a:t>KETUA JABATAN </a:t>
              </a:r>
            </a:p>
            <a:p>
              <a:r>
                <a:rPr lang="en-MY" sz="2400" dirty="0" smtClean="0"/>
                <a:t>(yang </a:t>
              </a:r>
              <a:r>
                <a:rPr lang="en-MY" sz="2400" dirty="0" err="1" smtClean="0"/>
                <a:t>menawarkan</a:t>
              </a:r>
              <a:endParaRPr lang="en-MY" sz="2400" dirty="0" smtClean="0"/>
            </a:p>
            <a:p>
              <a:r>
                <a:rPr lang="en-MY" sz="2400" dirty="0" smtClean="0"/>
                <a:t>program)</a:t>
              </a:r>
              <a:endParaRPr lang="en-MY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15303" y="4108360"/>
            <a:ext cx="10027067" cy="1200329"/>
            <a:chOff x="1315303" y="4108360"/>
            <a:chExt cx="10027067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1326524" y="4824048"/>
              <a:ext cx="190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/>
                <a:t>PENSYARAH </a:t>
              </a:r>
              <a:r>
                <a:rPr lang="en-MY" sz="2400" dirty="0" smtClean="0"/>
                <a:t>B</a:t>
              </a:r>
              <a:endParaRPr lang="en-MY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5303" y="4108361"/>
              <a:ext cx="192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/>
                <a:t>PENSYARAH A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477295" y="4258207"/>
              <a:ext cx="1506829" cy="1592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ight Arrow 10"/>
            <p:cNvSpPr/>
            <p:nvPr/>
          </p:nvSpPr>
          <p:spPr>
            <a:xfrm rot="20628473">
              <a:off x="3484978" y="4776965"/>
              <a:ext cx="1506829" cy="1592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25590" y="4108361"/>
              <a:ext cx="19014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b="1" dirty="0" smtClean="0">
                  <a:solidFill>
                    <a:srgbClr val="FFFF00"/>
                  </a:solidFill>
                </a:rPr>
                <a:t>PENYELARAS </a:t>
              </a:r>
            </a:p>
            <a:p>
              <a:r>
                <a:rPr lang="en-MY" sz="2400" b="1" dirty="0" smtClean="0">
                  <a:solidFill>
                    <a:srgbClr val="FFFF00"/>
                  </a:solidFill>
                </a:rPr>
                <a:t>KURSUS</a:t>
              </a:r>
              <a:endParaRPr lang="en-MY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127073" y="4258207"/>
              <a:ext cx="1506829" cy="1592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17421" y="4108360"/>
              <a:ext cx="26249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 smtClean="0"/>
                <a:t>KETUA JABATAN </a:t>
              </a:r>
            </a:p>
            <a:p>
              <a:r>
                <a:rPr lang="en-MY" sz="2400" dirty="0" smtClean="0"/>
                <a:t>(yang </a:t>
              </a:r>
              <a:r>
                <a:rPr lang="en-MY" sz="2400" dirty="0" err="1" smtClean="0"/>
                <a:t>menawarkan</a:t>
              </a:r>
              <a:r>
                <a:rPr lang="en-MY" sz="2400" dirty="0" smtClean="0"/>
                <a:t> </a:t>
              </a:r>
            </a:p>
            <a:p>
              <a:r>
                <a:rPr lang="en-MY" sz="2400" dirty="0" smtClean="0"/>
                <a:t>program)</a:t>
              </a:r>
              <a:endParaRPr lang="en-MY" sz="2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5379" y="1394341"/>
            <a:ext cx="1210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 smtClean="0">
                <a:solidFill>
                  <a:srgbClr val="FFC000"/>
                </a:solidFill>
              </a:rPr>
              <a:t>KES 1 – SEORANG PENSYARAH SAHAJA YANG MENGAJAR SATU KURSUS TERSEBUT (SATU / BANYAK KUMPULAN) </a:t>
            </a:r>
            <a:endParaRPr lang="en-MY" sz="20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826" y="3336194"/>
            <a:ext cx="7670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2000" b="1" dirty="0" smtClean="0">
                <a:solidFill>
                  <a:srgbClr val="FFC000"/>
                </a:solidFill>
              </a:rPr>
              <a:t>KES 2 – RAMAI PENSYARAH YANG MENGAJAR SATU KURSUS TERSEBUT</a:t>
            </a:r>
            <a:endParaRPr lang="en-MY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9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MATA PELAJARAN </a:t>
            </a:r>
            <a:r>
              <a:rPr lang="en-MY" b="1" dirty="0" smtClean="0">
                <a:solidFill>
                  <a:srgbClr val="00B0F0"/>
                </a:solidFill>
              </a:rPr>
              <a:t>UMUM &amp; PENGAJIAN PROFESIONAL</a:t>
            </a:r>
            <a:endParaRPr lang="en-MY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3165327" y="2386242"/>
            <a:ext cx="4504612" cy="1938992"/>
            <a:chOff x="3165327" y="2386242"/>
            <a:chExt cx="4504612" cy="1938992"/>
          </a:xfrm>
        </p:grpSpPr>
        <p:sp>
          <p:nvSpPr>
            <p:cNvPr id="9" name="TextBox 8"/>
            <p:cNvSpPr txBox="1"/>
            <p:nvPr/>
          </p:nvSpPr>
          <p:spPr>
            <a:xfrm>
              <a:off x="5747553" y="2386242"/>
              <a:ext cx="192238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b="1" dirty="0" smtClean="0">
                  <a:solidFill>
                    <a:srgbClr val="92D050"/>
                  </a:solidFill>
                </a:rPr>
                <a:t>PENYELARAS </a:t>
              </a:r>
            </a:p>
            <a:p>
              <a:r>
                <a:rPr lang="en-MY" sz="2400" b="1" dirty="0" smtClean="0">
                  <a:solidFill>
                    <a:srgbClr val="92D050"/>
                  </a:solidFill>
                </a:rPr>
                <a:t>CDL JABATAN</a:t>
              </a:r>
            </a:p>
            <a:p>
              <a:r>
                <a:rPr lang="en-MY" sz="2400" b="1" dirty="0" smtClean="0">
                  <a:solidFill>
                    <a:srgbClr val="92D050"/>
                  </a:solidFill>
                </a:rPr>
                <a:t>(yang </a:t>
              </a:r>
            </a:p>
            <a:p>
              <a:r>
                <a:rPr lang="en-MY" sz="2400" b="1" dirty="0" err="1" smtClean="0">
                  <a:solidFill>
                    <a:srgbClr val="92D050"/>
                  </a:solidFill>
                </a:rPr>
                <a:t>menawarkan</a:t>
              </a:r>
              <a:r>
                <a:rPr lang="en-MY" sz="2400" b="1" dirty="0" smtClean="0">
                  <a:solidFill>
                    <a:srgbClr val="92D050"/>
                  </a:solidFill>
                </a:rPr>
                <a:t> </a:t>
              </a:r>
            </a:p>
            <a:p>
              <a:r>
                <a:rPr lang="en-MY" sz="2400" b="1" dirty="0" err="1" smtClean="0">
                  <a:solidFill>
                    <a:srgbClr val="92D050"/>
                  </a:solidFill>
                </a:rPr>
                <a:t>Kursus</a:t>
              </a:r>
              <a:r>
                <a:rPr lang="en-MY" sz="2400" b="1" dirty="0" smtClean="0">
                  <a:solidFill>
                    <a:srgbClr val="92D050"/>
                  </a:solidFill>
                </a:rPr>
                <a:t>)</a:t>
              </a:r>
              <a:endParaRPr lang="en-MY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165327" y="3095131"/>
              <a:ext cx="2316043" cy="1518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ight Arrow 10"/>
            <p:cNvSpPr/>
            <p:nvPr/>
          </p:nvSpPr>
          <p:spPr>
            <a:xfrm rot="20953632">
              <a:off x="3224816" y="3804204"/>
              <a:ext cx="2278346" cy="157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Right Arrow 11"/>
            <p:cNvSpPr/>
            <p:nvPr/>
          </p:nvSpPr>
          <p:spPr>
            <a:xfrm rot="627627">
              <a:off x="3174398" y="2420233"/>
              <a:ext cx="2310638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845" y="2044808"/>
            <a:ext cx="5574860" cy="4319339"/>
            <a:chOff x="182845" y="2044808"/>
            <a:chExt cx="5574860" cy="4319339"/>
          </a:xfrm>
        </p:grpSpPr>
        <p:sp>
          <p:nvSpPr>
            <p:cNvPr id="3" name="TextBox 2"/>
            <p:cNvSpPr txBox="1"/>
            <p:nvPr/>
          </p:nvSpPr>
          <p:spPr>
            <a:xfrm>
              <a:off x="182845" y="2044808"/>
              <a:ext cx="27874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/>
                <a:t>PENSYARAH </a:t>
              </a:r>
              <a:r>
                <a:rPr lang="en-MY" sz="2400" dirty="0" smtClean="0"/>
                <a:t>A</a:t>
              </a:r>
            </a:p>
            <a:p>
              <a:r>
                <a:rPr lang="en-MY" sz="2400" dirty="0" smtClean="0"/>
                <a:t>(</a:t>
              </a:r>
              <a:r>
                <a:rPr lang="en-MY" sz="2400" dirty="0" err="1" smtClean="0"/>
                <a:t>Mengajar</a:t>
              </a:r>
              <a:r>
                <a:rPr lang="en-MY" sz="2400" dirty="0" smtClean="0"/>
                <a:t> </a:t>
              </a:r>
              <a:r>
                <a:rPr lang="en-MY" sz="2400" dirty="0" err="1" smtClean="0"/>
                <a:t>Opsyen</a:t>
              </a:r>
              <a:r>
                <a:rPr lang="en-MY" sz="2400" dirty="0" smtClean="0"/>
                <a:t> 1)</a:t>
              </a:r>
              <a:endParaRPr lang="en-MY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995" y="2921974"/>
              <a:ext cx="27874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/>
                <a:t>PENSYARAH </a:t>
              </a:r>
              <a:r>
                <a:rPr lang="en-MY" sz="2400" dirty="0" smtClean="0"/>
                <a:t>B</a:t>
              </a:r>
            </a:p>
            <a:p>
              <a:r>
                <a:rPr lang="en-MY" sz="2400" dirty="0" smtClean="0"/>
                <a:t>(</a:t>
              </a:r>
              <a:r>
                <a:rPr lang="en-MY" sz="2400" dirty="0" err="1" smtClean="0"/>
                <a:t>Mengajar</a:t>
              </a:r>
              <a:r>
                <a:rPr lang="en-MY" sz="2400" dirty="0" smtClean="0"/>
                <a:t> </a:t>
              </a:r>
              <a:r>
                <a:rPr lang="en-MY" sz="2400" dirty="0" err="1" smtClean="0"/>
                <a:t>Opsyen</a:t>
              </a:r>
              <a:r>
                <a:rPr lang="en-MY" sz="2400" dirty="0" smtClean="0"/>
                <a:t> 2)</a:t>
              </a:r>
              <a:endParaRPr lang="en-MY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45" y="5523821"/>
              <a:ext cx="26944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/>
                <a:t>PENSYARAH </a:t>
              </a:r>
              <a:r>
                <a:rPr lang="en-MY" sz="2400" dirty="0" smtClean="0"/>
                <a:t>C</a:t>
              </a:r>
            </a:p>
            <a:p>
              <a:r>
                <a:rPr lang="en-MY" sz="2400" dirty="0" smtClean="0"/>
                <a:t>(</a:t>
              </a:r>
              <a:r>
                <a:rPr lang="en-MY" sz="2400" dirty="0" err="1" smtClean="0"/>
                <a:t>Mengajar</a:t>
              </a:r>
              <a:r>
                <a:rPr lang="en-MY" sz="2400" dirty="0" smtClean="0"/>
                <a:t> </a:t>
              </a:r>
              <a:r>
                <a:rPr lang="en-MY" sz="2400" dirty="0" err="1" smtClean="0"/>
                <a:t>Opsyen</a:t>
              </a:r>
              <a:r>
                <a:rPr lang="en-MY" sz="2400" dirty="0" smtClean="0"/>
                <a:t> 3</a:t>
              </a:r>
              <a:endParaRPr lang="en-MY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45" y="3757636"/>
              <a:ext cx="28516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 smtClean="0">
                  <a:solidFill>
                    <a:srgbClr val="FFFF00"/>
                  </a:solidFill>
                </a:rPr>
                <a:t>PENYELARAS KURSUS</a:t>
              </a:r>
            </a:p>
            <a:p>
              <a:r>
                <a:rPr lang="en-MY" sz="2400" dirty="0" smtClean="0"/>
                <a:t>(</a:t>
              </a:r>
              <a:r>
                <a:rPr lang="en-MY" sz="2400" dirty="0" err="1" smtClean="0"/>
                <a:t>Untuk</a:t>
              </a:r>
              <a:r>
                <a:rPr lang="en-MY" sz="2400" dirty="0" smtClean="0"/>
                <a:t>  </a:t>
              </a:r>
              <a:r>
                <a:rPr lang="en-MY" sz="2400" dirty="0" err="1" smtClean="0"/>
                <a:t>Opsyen</a:t>
              </a:r>
              <a:r>
                <a:rPr lang="en-MY" sz="2400" dirty="0" smtClean="0"/>
                <a:t> 3)</a:t>
              </a:r>
              <a:endParaRPr lang="en-MY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0275" y="5533150"/>
              <a:ext cx="27874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/>
                <a:t>PENSYARAH </a:t>
              </a:r>
              <a:r>
                <a:rPr lang="en-MY" sz="2400" dirty="0" smtClean="0"/>
                <a:t>D</a:t>
              </a:r>
            </a:p>
            <a:p>
              <a:r>
                <a:rPr lang="en-MY" sz="2400" dirty="0" smtClean="0"/>
                <a:t>(</a:t>
              </a:r>
              <a:r>
                <a:rPr lang="en-MY" sz="2400" dirty="0" err="1" smtClean="0"/>
                <a:t>Mengajar</a:t>
              </a:r>
              <a:r>
                <a:rPr lang="en-MY" sz="2400" dirty="0" smtClean="0"/>
                <a:t> </a:t>
              </a:r>
              <a:r>
                <a:rPr lang="en-MY" sz="2400" dirty="0" err="1" smtClean="0"/>
                <a:t>Opsyen</a:t>
              </a:r>
              <a:r>
                <a:rPr lang="en-MY" sz="2400" dirty="0" smtClean="0"/>
                <a:t> 3)</a:t>
              </a:r>
              <a:endParaRPr lang="en-MY" sz="2400" dirty="0"/>
            </a:p>
          </p:txBody>
        </p:sp>
        <p:sp>
          <p:nvSpPr>
            <p:cNvPr id="4" name="Right Arrow 3"/>
            <p:cNvSpPr/>
            <p:nvPr/>
          </p:nvSpPr>
          <p:spPr>
            <a:xfrm rot="18157127">
              <a:off x="244699" y="4998930"/>
              <a:ext cx="978408" cy="1674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7" name="Right Arrow 16"/>
            <p:cNvSpPr/>
            <p:nvPr/>
          </p:nvSpPr>
          <p:spPr>
            <a:xfrm rot="14173044">
              <a:off x="2261655" y="5025423"/>
              <a:ext cx="978408" cy="1674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46607" y="1566623"/>
            <a:ext cx="3971396" cy="2677659"/>
            <a:chOff x="7646607" y="1566623"/>
            <a:chExt cx="3971396" cy="2677659"/>
          </a:xfrm>
        </p:grpSpPr>
        <p:sp>
          <p:nvSpPr>
            <p:cNvPr id="5" name="TextBox 4"/>
            <p:cNvSpPr txBox="1"/>
            <p:nvPr/>
          </p:nvSpPr>
          <p:spPr>
            <a:xfrm>
              <a:off x="9374055" y="2489954"/>
              <a:ext cx="22439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 smtClean="0"/>
                <a:t>KETUA JABATAN </a:t>
              </a:r>
            </a:p>
            <a:p>
              <a:r>
                <a:rPr lang="en-MY" sz="2400" dirty="0" smtClean="0"/>
                <a:t>(</a:t>
              </a:r>
              <a:r>
                <a:rPr lang="en-MY" sz="2400" dirty="0" err="1" smtClean="0"/>
                <a:t>Opsyen</a:t>
              </a:r>
              <a:r>
                <a:rPr lang="en-MY" sz="2400" dirty="0" smtClean="0"/>
                <a:t> 2)</a:t>
              </a:r>
              <a:endParaRPr lang="en-MY" sz="2400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669939" y="2987899"/>
              <a:ext cx="1704115" cy="259115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74055" y="1566623"/>
              <a:ext cx="22439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 smtClean="0"/>
                <a:t>KETUA JABATAN </a:t>
              </a:r>
            </a:p>
            <a:p>
              <a:r>
                <a:rPr lang="en-MY" sz="2400" dirty="0" smtClean="0"/>
                <a:t>(</a:t>
              </a:r>
              <a:r>
                <a:rPr lang="en-MY" sz="2400" dirty="0" err="1" smtClean="0"/>
                <a:t>Opsyen</a:t>
              </a:r>
              <a:r>
                <a:rPr lang="en-MY" sz="2400" dirty="0" smtClean="0"/>
                <a:t> 1)</a:t>
              </a:r>
              <a:endParaRPr lang="en-MY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374055" y="3413285"/>
              <a:ext cx="22439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400" dirty="0" smtClean="0"/>
                <a:t>KETUA JABATAN </a:t>
              </a:r>
            </a:p>
            <a:p>
              <a:r>
                <a:rPr lang="en-MY" sz="2400" dirty="0" smtClean="0"/>
                <a:t>(</a:t>
              </a:r>
              <a:r>
                <a:rPr lang="en-MY" sz="2400" dirty="0" err="1" smtClean="0"/>
                <a:t>Opsyen</a:t>
              </a:r>
              <a:r>
                <a:rPr lang="en-MY" sz="2400" dirty="0" smtClean="0"/>
                <a:t> 3)</a:t>
              </a:r>
              <a:endParaRPr lang="en-MY" sz="2400" dirty="0"/>
            </a:p>
          </p:txBody>
        </p:sp>
        <p:sp>
          <p:nvSpPr>
            <p:cNvPr id="21" name="Right Arrow 20"/>
            <p:cNvSpPr/>
            <p:nvPr/>
          </p:nvSpPr>
          <p:spPr>
            <a:xfrm rot="20683645">
              <a:off x="7666495" y="2285258"/>
              <a:ext cx="1701443" cy="201969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rgbClr val="00B050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564929">
              <a:off x="7646607" y="3667439"/>
              <a:ext cx="1759515" cy="247149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0355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00B0F0"/>
                </a:solidFill>
              </a:rPr>
              <a:t>ELEKTIF TERBUKA</a:t>
            </a:r>
            <a:endParaRPr lang="en-MY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2845" y="1566623"/>
            <a:ext cx="11435158" cy="4797524"/>
            <a:chOff x="182845" y="1566623"/>
            <a:chExt cx="11435158" cy="4797524"/>
          </a:xfrm>
        </p:grpSpPr>
        <p:grpSp>
          <p:nvGrpSpPr>
            <p:cNvPr id="23" name="Group 22"/>
            <p:cNvGrpSpPr/>
            <p:nvPr/>
          </p:nvGrpSpPr>
          <p:grpSpPr>
            <a:xfrm>
              <a:off x="3165327" y="2386242"/>
              <a:ext cx="4504612" cy="1938992"/>
              <a:chOff x="3165327" y="2386242"/>
              <a:chExt cx="4504612" cy="193899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47553" y="2386242"/>
                <a:ext cx="192238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b="1" dirty="0" smtClean="0">
                    <a:solidFill>
                      <a:srgbClr val="92D050"/>
                    </a:solidFill>
                  </a:rPr>
                  <a:t>PENYELARAS </a:t>
                </a:r>
              </a:p>
              <a:p>
                <a:r>
                  <a:rPr lang="en-MY" sz="2400" b="1" dirty="0" smtClean="0">
                    <a:solidFill>
                      <a:srgbClr val="92D050"/>
                    </a:solidFill>
                  </a:rPr>
                  <a:t>CDL JABATAN</a:t>
                </a:r>
              </a:p>
              <a:p>
                <a:r>
                  <a:rPr lang="en-MY" sz="2400" b="1" dirty="0" smtClean="0">
                    <a:solidFill>
                      <a:srgbClr val="92D050"/>
                    </a:solidFill>
                  </a:rPr>
                  <a:t>(yang </a:t>
                </a:r>
              </a:p>
              <a:p>
                <a:r>
                  <a:rPr lang="en-MY" sz="2400" b="1" dirty="0" err="1" smtClean="0">
                    <a:solidFill>
                      <a:srgbClr val="92D050"/>
                    </a:solidFill>
                  </a:rPr>
                  <a:t>menawarkan</a:t>
                </a:r>
                <a:r>
                  <a:rPr lang="en-MY" sz="2400" b="1" dirty="0" smtClean="0">
                    <a:solidFill>
                      <a:srgbClr val="92D050"/>
                    </a:solidFill>
                  </a:rPr>
                  <a:t> </a:t>
                </a:r>
              </a:p>
              <a:p>
                <a:r>
                  <a:rPr lang="en-MY" sz="2400" b="1" dirty="0" err="1" smtClean="0">
                    <a:solidFill>
                      <a:srgbClr val="92D050"/>
                    </a:solidFill>
                  </a:rPr>
                  <a:t>Kursus</a:t>
                </a:r>
                <a:r>
                  <a:rPr lang="en-MY" sz="2400" b="1" dirty="0" smtClean="0">
                    <a:solidFill>
                      <a:srgbClr val="92D050"/>
                    </a:solidFill>
                  </a:rPr>
                  <a:t>)</a:t>
                </a:r>
                <a:endParaRPr lang="en-MY" sz="24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3165327" y="3095131"/>
                <a:ext cx="2316043" cy="15188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20953632">
                <a:off x="3224816" y="3804204"/>
                <a:ext cx="2278346" cy="1573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627627">
                <a:off x="3174398" y="2420233"/>
                <a:ext cx="2310638" cy="184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2845" y="2044808"/>
              <a:ext cx="4946098" cy="4319339"/>
              <a:chOff x="182845" y="2044808"/>
              <a:chExt cx="4946098" cy="431933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82845" y="2044808"/>
                <a:ext cx="21586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/>
                  <a:t>PENSYARAH </a:t>
                </a:r>
                <a:r>
                  <a:rPr lang="en-MY" sz="2400" dirty="0" smtClean="0"/>
                  <a:t>A</a:t>
                </a:r>
              </a:p>
              <a:p>
                <a:r>
                  <a:rPr lang="en-MY" sz="2400" dirty="0" smtClean="0"/>
                  <a:t>(</a:t>
                </a:r>
                <a:r>
                  <a:rPr lang="en-MY" sz="2400" dirty="0" err="1" smtClean="0"/>
                  <a:t>Mengajar</a:t>
                </a:r>
                <a:r>
                  <a:rPr lang="en-MY" sz="2400" dirty="0" smtClean="0"/>
                  <a:t> ET 1)</a:t>
                </a:r>
                <a:endParaRPr lang="en-MY" sz="2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2995" y="2921974"/>
                <a:ext cx="21586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/>
                  <a:t>PENSYARAH </a:t>
                </a:r>
                <a:r>
                  <a:rPr lang="en-MY" sz="2400" dirty="0" smtClean="0"/>
                  <a:t>B</a:t>
                </a:r>
              </a:p>
              <a:p>
                <a:r>
                  <a:rPr lang="en-MY" sz="2400" dirty="0" smtClean="0"/>
                  <a:t>(</a:t>
                </a:r>
                <a:r>
                  <a:rPr lang="en-MY" sz="2400" dirty="0" err="1" smtClean="0"/>
                  <a:t>Mengajar</a:t>
                </a:r>
                <a:r>
                  <a:rPr lang="en-MY" sz="2400" dirty="0" smtClean="0"/>
                  <a:t> ET 2)</a:t>
                </a:r>
                <a:endParaRPr lang="en-MY" sz="2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2845" y="5523821"/>
                <a:ext cx="21586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/>
                  <a:t>PENSYARAH </a:t>
                </a:r>
                <a:r>
                  <a:rPr lang="en-MY" sz="2400" dirty="0" smtClean="0"/>
                  <a:t>C</a:t>
                </a:r>
              </a:p>
              <a:p>
                <a:r>
                  <a:rPr lang="en-MY" sz="2400" dirty="0" smtClean="0"/>
                  <a:t>(</a:t>
                </a:r>
                <a:r>
                  <a:rPr lang="en-MY" sz="2400" dirty="0" err="1" smtClean="0"/>
                  <a:t>Mengajar</a:t>
                </a:r>
                <a:r>
                  <a:rPr lang="en-MY" sz="2400" dirty="0" smtClean="0"/>
                  <a:t> ET 3)</a:t>
                </a:r>
                <a:endParaRPr lang="en-MY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2845" y="3757636"/>
                <a:ext cx="28516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 smtClean="0">
                    <a:solidFill>
                      <a:srgbClr val="FFFF00"/>
                    </a:solidFill>
                  </a:rPr>
                  <a:t>PENYELARAS KURSUS</a:t>
                </a:r>
              </a:p>
              <a:p>
                <a:r>
                  <a:rPr lang="en-MY" sz="2400" dirty="0" smtClean="0"/>
                  <a:t>(</a:t>
                </a:r>
                <a:r>
                  <a:rPr lang="en-MY" sz="2400" dirty="0" err="1" smtClean="0"/>
                  <a:t>Untuk</a:t>
                </a:r>
                <a:r>
                  <a:rPr lang="en-MY" sz="2400" dirty="0" smtClean="0"/>
                  <a:t>  ET 3)</a:t>
                </a:r>
                <a:endParaRPr lang="en-MY" sz="2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70275" y="5533150"/>
                <a:ext cx="21586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/>
                  <a:t>PENSYARAH </a:t>
                </a:r>
                <a:r>
                  <a:rPr lang="en-MY" sz="2400" dirty="0" smtClean="0"/>
                  <a:t>D</a:t>
                </a:r>
              </a:p>
              <a:p>
                <a:r>
                  <a:rPr lang="en-MY" sz="2400" dirty="0" smtClean="0"/>
                  <a:t>(</a:t>
                </a:r>
                <a:r>
                  <a:rPr lang="en-MY" sz="2400" dirty="0" err="1" smtClean="0"/>
                  <a:t>Mengajar</a:t>
                </a:r>
                <a:r>
                  <a:rPr lang="en-MY" sz="2400" dirty="0" smtClean="0"/>
                  <a:t> ET 3)</a:t>
                </a:r>
                <a:endParaRPr lang="en-MY" sz="2400" dirty="0"/>
              </a:p>
            </p:txBody>
          </p:sp>
          <p:sp>
            <p:nvSpPr>
              <p:cNvPr id="4" name="Right Arrow 3"/>
              <p:cNvSpPr/>
              <p:nvPr/>
            </p:nvSpPr>
            <p:spPr>
              <a:xfrm rot="18157127">
                <a:off x="244699" y="4998930"/>
                <a:ext cx="978408" cy="1674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14173044">
                <a:off x="2261655" y="5025423"/>
                <a:ext cx="978408" cy="1674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646607" y="1566623"/>
              <a:ext cx="3971396" cy="2677659"/>
              <a:chOff x="7646607" y="1566623"/>
              <a:chExt cx="3971396" cy="267765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374055" y="2489954"/>
                <a:ext cx="22439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 smtClean="0"/>
                  <a:t>KETUA JABATAN </a:t>
                </a:r>
              </a:p>
              <a:p>
                <a:r>
                  <a:rPr lang="en-MY" sz="2400" dirty="0" smtClean="0"/>
                  <a:t>(</a:t>
                </a:r>
                <a:r>
                  <a:rPr lang="en-MY" sz="2400" dirty="0" err="1" smtClean="0"/>
                  <a:t>Opsyen</a:t>
                </a:r>
                <a:r>
                  <a:rPr lang="en-MY" sz="2400" dirty="0" smtClean="0"/>
                  <a:t> 2)</a:t>
                </a:r>
                <a:endParaRPr lang="en-MY" sz="2400" dirty="0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7669939" y="2987899"/>
                <a:ext cx="1704115" cy="259115"/>
              </a:xfrm>
              <a:prstGeom prst="right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374055" y="1566623"/>
                <a:ext cx="22439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 smtClean="0"/>
                  <a:t>KETUA JABATAN </a:t>
                </a:r>
              </a:p>
              <a:p>
                <a:r>
                  <a:rPr lang="en-MY" sz="2400" dirty="0" smtClean="0"/>
                  <a:t>(</a:t>
                </a:r>
                <a:r>
                  <a:rPr lang="en-MY" sz="2400" dirty="0" err="1" smtClean="0"/>
                  <a:t>Opsyen</a:t>
                </a:r>
                <a:r>
                  <a:rPr lang="en-MY" sz="2400" dirty="0" smtClean="0"/>
                  <a:t> 1)</a:t>
                </a:r>
                <a:endParaRPr lang="en-MY" sz="2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374055" y="3413285"/>
                <a:ext cx="22439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 smtClean="0"/>
                  <a:t>KETUA JABATAN </a:t>
                </a:r>
              </a:p>
              <a:p>
                <a:r>
                  <a:rPr lang="en-MY" sz="2400" dirty="0" smtClean="0"/>
                  <a:t>(</a:t>
                </a:r>
                <a:r>
                  <a:rPr lang="en-MY" sz="2400" dirty="0" err="1" smtClean="0"/>
                  <a:t>Opsyen</a:t>
                </a:r>
                <a:r>
                  <a:rPr lang="en-MY" sz="2400" dirty="0" smtClean="0"/>
                  <a:t> 3)</a:t>
                </a:r>
                <a:endParaRPr lang="en-MY" sz="2400" dirty="0"/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20683645">
                <a:off x="7666495" y="2285258"/>
                <a:ext cx="1701443" cy="201969"/>
              </a:xfrm>
              <a:prstGeom prst="right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564929">
                <a:off x="7646607" y="3667439"/>
                <a:ext cx="1759515" cy="247149"/>
              </a:xfrm>
              <a:prstGeom prst="right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6782479" y="4949114"/>
            <a:ext cx="51831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dirty="0" err="1" smtClean="0">
                <a:solidFill>
                  <a:srgbClr val="FFC000"/>
                </a:solidFill>
              </a:rPr>
              <a:t>Jika</a:t>
            </a:r>
            <a:r>
              <a:rPr lang="en-MY" sz="2400" dirty="0" smtClean="0">
                <a:solidFill>
                  <a:srgbClr val="FFC000"/>
                </a:solidFill>
              </a:rPr>
              <a:t> </a:t>
            </a:r>
            <a:r>
              <a:rPr lang="en-MY" sz="2400" dirty="0" err="1" smtClean="0">
                <a:solidFill>
                  <a:srgbClr val="FFC000"/>
                </a:solidFill>
              </a:rPr>
              <a:t>kursus</a:t>
            </a:r>
            <a:r>
              <a:rPr lang="en-MY" sz="2400" dirty="0" smtClean="0">
                <a:solidFill>
                  <a:srgbClr val="FFC000"/>
                </a:solidFill>
              </a:rPr>
              <a:t> </a:t>
            </a:r>
            <a:r>
              <a:rPr lang="en-MY" sz="2400" dirty="0" err="1" smtClean="0">
                <a:solidFill>
                  <a:srgbClr val="FFC000"/>
                </a:solidFill>
              </a:rPr>
              <a:t>Elektif</a:t>
            </a:r>
            <a:r>
              <a:rPr lang="en-MY" sz="2400" dirty="0" smtClean="0">
                <a:solidFill>
                  <a:srgbClr val="FFC000"/>
                </a:solidFill>
              </a:rPr>
              <a:t> Terbuka </a:t>
            </a:r>
            <a:r>
              <a:rPr lang="en-MY" sz="2400" dirty="0" err="1" smtClean="0">
                <a:solidFill>
                  <a:srgbClr val="FFC000"/>
                </a:solidFill>
              </a:rPr>
              <a:t>tersebut</a:t>
            </a:r>
            <a:r>
              <a:rPr lang="en-MY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MY" sz="2400" dirty="0" err="1" smtClean="0">
                <a:solidFill>
                  <a:srgbClr val="FFC000"/>
                </a:solidFill>
              </a:rPr>
              <a:t>ditawarkan</a:t>
            </a:r>
            <a:r>
              <a:rPr lang="en-MY" sz="2400" dirty="0" smtClean="0">
                <a:solidFill>
                  <a:srgbClr val="FFC000"/>
                </a:solidFill>
              </a:rPr>
              <a:t> </a:t>
            </a:r>
            <a:r>
              <a:rPr lang="en-MY" sz="2400" dirty="0" err="1" smtClean="0">
                <a:solidFill>
                  <a:srgbClr val="FFC000"/>
                </a:solidFill>
              </a:rPr>
              <a:t>kepada</a:t>
            </a:r>
            <a:r>
              <a:rPr lang="en-MY" sz="2400" dirty="0" smtClean="0">
                <a:solidFill>
                  <a:srgbClr val="FFC000"/>
                </a:solidFill>
              </a:rPr>
              <a:t> </a:t>
            </a:r>
            <a:r>
              <a:rPr lang="en-MY" sz="2400" dirty="0" err="1" smtClean="0">
                <a:solidFill>
                  <a:srgbClr val="FFC000"/>
                </a:solidFill>
              </a:rPr>
              <a:t>dua</a:t>
            </a:r>
            <a:r>
              <a:rPr lang="en-MY" sz="2400" dirty="0" smtClean="0">
                <a:solidFill>
                  <a:srgbClr val="FFC000"/>
                </a:solidFill>
              </a:rPr>
              <a:t> </a:t>
            </a:r>
            <a:r>
              <a:rPr lang="en-MY" sz="2400" dirty="0" err="1" smtClean="0">
                <a:solidFill>
                  <a:srgbClr val="FFC000"/>
                </a:solidFill>
              </a:rPr>
              <a:t>kohort</a:t>
            </a:r>
            <a:r>
              <a:rPr lang="en-MY" sz="2400" dirty="0" smtClean="0">
                <a:solidFill>
                  <a:srgbClr val="FFC000"/>
                </a:solidFill>
              </a:rPr>
              <a:t> program </a:t>
            </a:r>
          </a:p>
          <a:p>
            <a:r>
              <a:rPr lang="en-MY" sz="2400" dirty="0" smtClean="0">
                <a:solidFill>
                  <a:srgbClr val="FFC000"/>
                </a:solidFill>
              </a:rPr>
              <a:t>yang </a:t>
            </a:r>
            <a:r>
              <a:rPr lang="en-MY" sz="2400" dirty="0" err="1" smtClean="0">
                <a:solidFill>
                  <a:srgbClr val="FFC000"/>
                </a:solidFill>
              </a:rPr>
              <a:t>sama</a:t>
            </a:r>
            <a:r>
              <a:rPr lang="en-MY" sz="2400" dirty="0" smtClean="0">
                <a:solidFill>
                  <a:srgbClr val="FFC000"/>
                </a:solidFill>
              </a:rPr>
              <a:t>, 2 </a:t>
            </a:r>
            <a:r>
              <a:rPr lang="en-MY" sz="2400" dirty="0" err="1" smtClean="0">
                <a:solidFill>
                  <a:srgbClr val="FFC000"/>
                </a:solidFill>
              </a:rPr>
              <a:t>Laporan</a:t>
            </a:r>
            <a:r>
              <a:rPr lang="en-MY" sz="2400" dirty="0" smtClean="0">
                <a:solidFill>
                  <a:srgbClr val="FFC000"/>
                </a:solidFill>
              </a:rPr>
              <a:t> CDL yang </a:t>
            </a:r>
          </a:p>
          <a:p>
            <a:r>
              <a:rPr lang="en-MY" sz="2400" dirty="0" err="1" smtClean="0">
                <a:solidFill>
                  <a:srgbClr val="FFC000"/>
                </a:solidFill>
              </a:rPr>
              <a:t>berasingan</a:t>
            </a:r>
            <a:r>
              <a:rPr lang="en-MY" sz="2400" dirty="0" smtClean="0">
                <a:solidFill>
                  <a:srgbClr val="FFC000"/>
                </a:solidFill>
              </a:rPr>
              <a:t> </a:t>
            </a:r>
            <a:r>
              <a:rPr lang="en-MY" sz="2400" dirty="0" err="1" smtClean="0">
                <a:solidFill>
                  <a:srgbClr val="FFC000"/>
                </a:solidFill>
              </a:rPr>
              <a:t>perlu</a:t>
            </a:r>
            <a:r>
              <a:rPr lang="en-MY" sz="2400" dirty="0" smtClean="0">
                <a:solidFill>
                  <a:srgbClr val="FFC000"/>
                </a:solidFill>
              </a:rPr>
              <a:t> </a:t>
            </a:r>
            <a:r>
              <a:rPr lang="en-MY" sz="2400" dirty="0" err="1" smtClean="0">
                <a:solidFill>
                  <a:srgbClr val="FFC000"/>
                </a:solidFill>
              </a:rPr>
              <a:t>disediakan</a:t>
            </a:r>
            <a:r>
              <a:rPr lang="en-MY" sz="2400" dirty="0" smtClean="0">
                <a:solidFill>
                  <a:srgbClr val="FFC000"/>
                </a:solidFill>
              </a:rPr>
              <a:t> </a:t>
            </a:r>
            <a:endParaRPr lang="en-MY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rgbClr val="FFC000"/>
                </a:solidFill>
              </a:rPr>
              <a:t>PENYEDIAAN LAPORAN </a:t>
            </a:r>
            <a:r>
              <a:rPr lang="en-MY" b="1" dirty="0" smtClean="0">
                <a:solidFill>
                  <a:srgbClr val="FFC000"/>
                </a:solidFill>
              </a:rPr>
              <a:t>CQI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15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9709" y="112783"/>
            <a:ext cx="4337932" cy="1785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MY" sz="2200" b="1" dirty="0" err="1" smtClean="0"/>
              <a:t>Jika</a:t>
            </a:r>
            <a:r>
              <a:rPr lang="en-MY" sz="2200" b="1" dirty="0" smtClean="0"/>
              <a:t> </a:t>
            </a:r>
            <a:r>
              <a:rPr lang="en-MY" sz="2200" b="1" dirty="0" err="1" smtClean="0"/>
              <a:t>seorang</a:t>
            </a:r>
            <a:r>
              <a:rPr lang="en-MY" sz="2200" b="1" dirty="0" smtClean="0"/>
              <a:t> </a:t>
            </a:r>
            <a:r>
              <a:rPr lang="en-MY" sz="2200" b="1" dirty="0" err="1" smtClean="0"/>
              <a:t>pensyarah</a:t>
            </a:r>
            <a:r>
              <a:rPr lang="en-MY" sz="2200" b="1" dirty="0" smtClean="0"/>
              <a:t> </a:t>
            </a:r>
            <a:r>
              <a:rPr lang="en-MY" sz="2200" b="1" dirty="0" err="1" smtClean="0"/>
              <a:t>sahaja</a:t>
            </a:r>
            <a:r>
              <a:rPr lang="en-MY" sz="2200" b="1" dirty="0" smtClean="0"/>
              <a:t> yang</a:t>
            </a:r>
          </a:p>
          <a:p>
            <a:r>
              <a:rPr lang="en-MY" sz="2200" b="1" dirty="0" err="1" smtClean="0"/>
              <a:t>mengajar</a:t>
            </a:r>
            <a:r>
              <a:rPr lang="en-MY" sz="2200" b="1" dirty="0" smtClean="0"/>
              <a:t> </a:t>
            </a:r>
            <a:r>
              <a:rPr lang="en-MY" sz="2200" b="1" dirty="0" err="1" smtClean="0"/>
              <a:t>kursus</a:t>
            </a:r>
            <a:r>
              <a:rPr lang="en-MY" sz="2200" b="1" dirty="0" smtClean="0"/>
              <a:t> </a:t>
            </a:r>
            <a:r>
              <a:rPr lang="en-MY" sz="2200" b="1" dirty="0" err="1" smtClean="0"/>
              <a:t>tersebut</a:t>
            </a:r>
            <a:r>
              <a:rPr lang="en-MY" sz="2200" b="1" dirty="0" smtClean="0"/>
              <a:t> (</a:t>
            </a:r>
            <a:r>
              <a:rPr lang="en-MY" sz="2200" b="1" dirty="0" err="1" smtClean="0"/>
              <a:t>satu</a:t>
            </a:r>
            <a:r>
              <a:rPr lang="en-MY" sz="2200" b="1" dirty="0" smtClean="0"/>
              <a:t> </a:t>
            </a:r>
            <a:r>
              <a:rPr lang="en-MY" sz="2200" b="1" dirty="0" err="1" smtClean="0"/>
              <a:t>atau</a:t>
            </a:r>
            <a:r>
              <a:rPr lang="en-MY" sz="2200" b="1" dirty="0" smtClean="0"/>
              <a:t> </a:t>
            </a:r>
            <a:r>
              <a:rPr lang="en-MY" sz="2200" b="1" dirty="0" err="1" smtClean="0"/>
              <a:t>banyak</a:t>
            </a:r>
            <a:r>
              <a:rPr lang="en-MY" sz="2200" b="1" dirty="0" smtClean="0"/>
              <a:t> </a:t>
            </a:r>
            <a:r>
              <a:rPr lang="en-MY" sz="2200" b="1" dirty="0" err="1" smtClean="0"/>
              <a:t>kumpulan</a:t>
            </a:r>
            <a:r>
              <a:rPr lang="en-MY" sz="2200" b="1" dirty="0" smtClean="0"/>
              <a:t>), </a:t>
            </a:r>
            <a:r>
              <a:rPr lang="en-MY" sz="2200" b="1" dirty="0" err="1" smtClean="0"/>
              <a:t>pensyarah</a:t>
            </a:r>
            <a:r>
              <a:rPr lang="en-MY" sz="2200" b="1" dirty="0" smtClean="0"/>
              <a:t> </a:t>
            </a:r>
          </a:p>
          <a:p>
            <a:r>
              <a:rPr lang="en-MY" sz="2200" b="1" dirty="0" err="1" smtClean="0"/>
              <a:t>tersebut</a:t>
            </a:r>
            <a:r>
              <a:rPr lang="en-MY" sz="2200" b="1" dirty="0" smtClean="0"/>
              <a:t> </a:t>
            </a:r>
            <a:r>
              <a:rPr lang="en-MY" sz="2200" b="1" dirty="0" err="1" smtClean="0"/>
              <a:t>secara</a:t>
            </a:r>
            <a:r>
              <a:rPr lang="en-MY" sz="2200" b="1" dirty="0" smtClean="0"/>
              <a:t> </a:t>
            </a:r>
            <a:r>
              <a:rPr lang="en-MY" sz="2200" b="1" dirty="0" err="1" smtClean="0"/>
              <a:t>automatik</a:t>
            </a:r>
            <a:r>
              <a:rPr lang="en-MY" sz="2200" b="1" dirty="0" smtClean="0"/>
              <a:t> </a:t>
            </a:r>
          </a:p>
          <a:p>
            <a:r>
              <a:rPr lang="en-MY" sz="2200" b="1" dirty="0" err="1" smtClean="0"/>
              <a:t>merupakan</a:t>
            </a:r>
            <a:r>
              <a:rPr lang="en-MY" sz="2200" b="1" dirty="0" smtClean="0"/>
              <a:t> </a:t>
            </a:r>
            <a:r>
              <a:rPr lang="en-MY" sz="2200" b="1" dirty="0" err="1" smtClean="0">
                <a:solidFill>
                  <a:srgbClr val="FFFF00"/>
                </a:solidFill>
              </a:rPr>
              <a:t>Penyelaras</a:t>
            </a:r>
            <a:r>
              <a:rPr lang="en-MY" sz="2200" b="1" dirty="0" smtClean="0">
                <a:solidFill>
                  <a:srgbClr val="FFFF00"/>
                </a:solidFill>
              </a:rPr>
              <a:t> </a:t>
            </a:r>
            <a:r>
              <a:rPr lang="en-MY" sz="2200" b="1" dirty="0" err="1" smtClean="0">
                <a:solidFill>
                  <a:srgbClr val="FFFF00"/>
                </a:solidFill>
              </a:rPr>
              <a:t>Kursus</a:t>
            </a:r>
            <a:endParaRPr lang="en-MY" sz="2200" b="1" dirty="0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6872" y="5626657"/>
            <a:ext cx="9465380" cy="957806"/>
            <a:chOff x="1111848" y="5791332"/>
            <a:chExt cx="9465380" cy="957806"/>
          </a:xfrm>
        </p:grpSpPr>
        <p:sp>
          <p:nvSpPr>
            <p:cNvPr id="12" name="TextBox 11"/>
            <p:cNvSpPr txBox="1"/>
            <p:nvPr/>
          </p:nvSpPr>
          <p:spPr>
            <a:xfrm>
              <a:off x="1111848" y="5791332"/>
              <a:ext cx="1633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dirty="0" smtClean="0"/>
                <a:t>KURSUS TERAS:</a:t>
              </a:r>
            </a:p>
            <a:p>
              <a:r>
                <a:rPr lang="en-MY" dirty="0" smtClean="0"/>
                <a:t>KJ </a:t>
              </a:r>
              <a:r>
                <a:rPr lang="en-MY" dirty="0" err="1" smtClean="0"/>
                <a:t>sendiri</a:t>
              </a:r>
              <a:endParaRPr lang="en-MY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0080" y="5791332"/>
              <a:ext cx="35841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dirty="0" smtClean="0"/>
                <a:t>ELEKTIF TERAS:</a:t>
              </a:r>
            </a:p>
            <a:p>
              <a:r>
                <a:rPr lang="en-MY" dirty="0" smtClean="0"/>
                <a:t>KJ Program yang </a:t>
              </a:r>
              <a:r>
                <a:rPr lang="en-MY" dirty="0" err="1" smtClean="0"/>
                <a:t>mengambil</a:t>
              </a:r>
              <a:r>
                <a:rPr lang="en-MY" dirty="0" smtClean="0"/>
                <a:t> ET</a:t>
              </a:r>
            </a:p>
            <a:p>
              <a:r>
                <a:rPr lang="en-MY" dirty="0" smtClean="0"/>
                <a:t>[KJ </a:t>
              </a:r>
              <a:r>
                <a:rPr lang="en-MY" dirty="0" err="1" smtClean="0"/>
                <a:t>Sendiri</a:t>
              </a:r>
              <a:r>
                <a:rPr lang="en-MY" dirty="0" smtClean="0"/>
                <a:t> </a:t>
              </a:r>
              <a:r>
                <a:rPr lang="en-MY" dirty="0" err="1" smtClean="0"/>
                <a:t>bagi</a:t>
              </a:r>
              <a:r>
                <a:rPr lang="en-MY" dirty="0" smtClean="0"/>
                <a:t> JPJK &amp; JAPIM </a:t>
              </a:r>
              <a:r>
                <a:rPr lang="en-MY" dirty="0" err="1" smtClean="0"/>
                <a:t>sahaja</a:t>
              </a:r>
              <a:r>
                <a:rPr lang="en-MY" dirty="0"/>
                <a:t>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99709" y="5825808"/>
              <a:ext cx="28775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dirty="0" smtClean="0"/>
                <a:t>MPU/EDUP/</a:t>
              </a:r>
              <a:r>
                <a:rPr lang="en-MY" dirty="0" err="1" smtClean="0"/>
                <a:t>Elektif</a:t>
              </a:r>
              <a:r>
                <a:rPr lang="en-MY" dirty="0" smtClean="0"/>
                <a:t> Terbuka</a:t>
              </a:r>
            </a:p>
            <a:p>
              <a:r>
                <a:rPr lang="en-MY" dirty="0" smtClean="0"/>
                <a:t>KJ Program yang </a:t>
              </a:r>
              <a:r>
                <a:rPr lang="en-MY" dirty="0" err="1" smtClean="0"/>
                <a:t>mengambil</a:t>
              </a:r>
              <a:r>
                <a:rPr lang="en-MY" dirty="0" smtClean="0"/>
                <a:t> </a:t>
              </a:r>
            </a:p>
            <a:p>
              <a:r>
                <a:rPr lang="en-MY" dirty="0" err="1" smtClean="0"/>
                <a:t>kursus</a:t>
              </a:r>
              <a:r>
                <a:rPr lang="en-MY" dirty="0" smtClean="0"/>
                <a:t> </a:t>
              </a:r>
              <a:r>
                <a:rPr lang="en-MY" dirty="0" err="1" smtClean="0"/>
                <a:t>berkenaan</a:t>
              </a:r>
              <a:endParaRPr lang="en-MY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7205" y="305411"/>
            <a:ext cx="11311513" cy="4574504"/>
            <a:chOff x="217205" y="305411"/>
            <a:chExt cx="11311513" cy="4574504"/>
          </a:xfrm>
        </p:grpSpPr>
        <p:grpSp>
          <p:nvGrpSpPr>
            <p:cNvPr id="24" name="Group 23"/>
            <p:cNvGrpSpPr/>
            <p:nvPr/>
          </p:nvGrpSpPr>
          <p:grpSpPr>
            <a:xfrm>
              <a:off x="217205" y="305411"/>
              <a:ext cx="11311513" cy="4574504"/>
              <a:chOff x="178568" y="288586"/>
              <a:chExt cx="11311513" cy="457450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78568" y="288586"/>
                <a:ext cx="1920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/>
                  <a:t>PENSYARAH </a:t>
                </a:r>
                <a:r>
                  <a:rPr lang="en-MY" sz="2400" dirty="0" smtClean="0"/>
                  <a:t>A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315062" y="3824463"/>
                <a:ext cx="21750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 smtClean="0"/>
                  <a:t>KETUA JABATAN</a:t>
                </a:r>
                <a:endParaRPr lang="en-MY" sz="2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78568" y="1413323"/>
                <a:ext cx="1909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/>
                  <a:t>PENSYARAH B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1774" y="2538060"/>
                <a:ext cx="19060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dirty="0"/>
                  <a:t>PENSYARAH </a:t>
                </a:r>
                <a:r>
                  <a:rPr lang="en-MY" sz="2400" dirty="0" smtClean="0"/>
                  <a:t>C</a:t>
                </a:r>
                <a:endParaRPr lang="en-MY" sz="2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59589" y="3293430"/>
                <a:ext cx="269195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b="1" dirty="0" smtClean="0">
                    <a:solidFill>
                      <a:srgbClr val="92D050"/>
                    </a:solidFill>
                  </a:rPr>
                  <a:t>PENYELARAS </a:t>
                </a:r>
              </a:p>
              <a:p>
                <a:r>
                  <a:rPr lang="en-MY" sz="2400" b="1" dirty="0" smtClean="0">
                    <a:solidFill>
                      <a:srgbClr val="92D050"/>
                    </a:solidFill>
                  </a:rPr>
                  <a:t>CDL JABATAN</a:t>
                </a:r>
              </a:p>
              <a:p>
                <a:r>
                  <a:rPr lang="en-MY" sz="2400" b="1" dirty="0" smtClean="0">
                    <a:solidFill>
                      <a:srgbClr val="92D050"/>
                    </a:solidFill>
                  </a:rPr>
                  <a:t>(yang </a:t>
                </a:r>
                <a:r>
                  <a:rPr lang="en-MY" sz="2400" b="1" dirty="0" err="1" smtClean="0">
                    <a:solidFill>
                      <a:srgbClr val="92D050"/>
                    </a:solidFill>
                  </a:rPr>
                  <a:t>menawarkan</a:t>
                </a:r>
                <a:r>
                  <a:rPr lang="en-MY" sz="2400" b="1" dirty="0" smtClean="0">
                    <a:solidFill>
                      <a:srgbClr val="92D050"/>
                    </a:solidFill>
                  </a:rPr>
                  <a:t> </a:t>
                </a:r>
              </a:p>
              <a:p>
                <a:r>
                  <a:rPr lang="en-MY" sz="2400" b="1" dirty="0" err="1" smtClean="0">
                    <a:solidFill>
                      <a:srgbClr val="92D050"/>
                    </a:solidFill>
                  </a:rPr>
                  <a:t>Kursus</a:t>
                </a:r>
                <a:r>
                  <a:rPr lang="en-MY" sz="2400" b="1" dirty="0" smtClean="0">
                    <a:solidFill>
                      <a:srgbClr val="92D050"/>
                    </a:solidFill>
                  </a:rPr>
                  <a:t>)</a:t>
                </a:r>
                <a:endParaRPr lang="en-MY" sz="24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2332942" y="1533845"/>
                <a:ext cx="3014236" cy="2206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20804446">
                <a:off x="2332942" y="2205545"/>
                <a:ext cx="3014236" cy="2206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0" name="Right Arrow 9"/>
              <p:cNvSpPr/>
              <p:nvPr/>
            </p:nvSpPr>
            <p:spPr>
              <a:xfrm rot="880490">
                <a:off x="2332942" y="862145"/>
                <a:ext cx="3014236" cy="2206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8451544" y="3824463"/>
                <a:ext cx="7376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59589" y="1254026"/>
                <a:ext cx="19014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2400" b="1" dirty="0" smtClean="0">
                    <a:solidFill>
                      <a:srgbClr val="FFFF00"/>
                    </a:solidFill>
                  </a:rPr>
                  <a:t>PENYELARAS </a:t>
                </a:r>
              </a:p>
              <a:p>
                <a:r>
                  <a:rPr lang="en-MY" sz="2400" b="1" dirty="0" smtClean="0">
                    <a:solidFill>
                      <a:srgbClr val="FFFF00"/>
                    </a:solidFill>
                  </a:rPr>
                  <a:t>KURSUS</a:t>
                </a:r>
                <a:endParaRPr lang="en-MY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5400000">
                <a:off x="5972220" y="2426971"/>
                <a:ext cx="1208409" cy="5245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17205" y="3448790"/>
              <a:ext cx="251357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000" dirty="0" err="1" smtClean="0"/>
                <a:t>Catatan</a:t>
              </a:r>
              <a:r>
                <a:rPr lang="en-MY" sz="2000" dirty="0" smtClean="0"/>
                <a:t>:</a:t>
              </a:r>
            </a:p>
            <a:p>
              <a:r>
                <a:rPr lang="en-MY" sz="2000" dirty="0" err="1" smtClean="0"/>
                <a:t>Pensyarah</a:t>
              </a:r>
              <a:r>
                <a:rPr lang="en-MY" sz="2000" dirty="0" smtClean="0"/>
                <a:t> A, B &amp; C</a:t>
              </a:r>
            </a:p>
            <a:p>
              <a:r>
                <a:rPr lang="en-MY" sz="2000" dirty="0" err="1" smtClean="0"/>
                <a:t>Mengajar</a:t>
              </a:r>
              <a:r>
                <a:rPr lang="en-MY" sz="2000" dirty="0" smtClean="0"/>
                <a:t> </a:t>
              </a:r>
              <a:r>
                <a:rPr lang="en-MY" sz="2000" dirty="0" err="1" smtClean="0"/>
                <a:t>kursus</a:t>
              </a:r>
              <a:r>
                <a:rPr lang="en-MY" sz="2000" dirty="0" smtClean="0"/>
                <a:t> yang </a:t>
              </a:r>
            </a:p>
            <a:p>
              <a:r>
                <a:rPr lang="en-MY" sz="2000" dirty="0" err="1" smtClean="0"/>
                <a:t>sama</a:t>
              </a:r>
              <a:endParaRPr lang="en-MY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48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solidFill>
                  <a:srgbClr val="FFFF00"/>
                </a:solidFill>
              </a:rPr>
              <a:t>SEKIAN.  TERIMA KASIH.</a:t>
            </a:r>
            <a:endParaRPr lang="en-MY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045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Objektif</a:t>
            </a:r>
            <a:r>
              <a:rPr lang="en-MY" b="1" dirty="0" smtClean="0"/>
              <a:t> </a:t>
            </a:r>
            <a:r>
              <a:rPr lang="en-MY" b="1" dirty="0" err="1" smtClean="0"/>
              <a:t>Pendidikan</a:t>
            </a:r>
            <a:r>
              <a:rPr lang="en-MY" b="1" dirty="0" smtClean="0"/>
              <a:t> Program (PEO)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MY" dirty="0" err="1" smtClean="0">
                <a:solidFill>
                  <a:schemeClr val="bg1"/>
                </a:solidFill>
              </a:rPr>
              <a:t>Hasil-hasil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pendidikan</a:t>
            </a:r>
            <a:r>
              <a:rPr lang="en-MY" dirty="0" smtClean="0">
                <a:solidFill>
                  <a:schemeClr val="bg1"/>
                </a:solidFill>
              </a:rPr>
              <a:t> yang </a:t>
            </a:r>
            <a:r>
              <a:rPr lang="en-MY" dirty="0" err="1" smtClean="0">
                <a:solidFill>
                  <a:schemeClr val="bg1"/>
                </a:solidFill>
              </a:rPr>
              <a:t>perlu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dicapai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oleh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setiap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graduan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dalam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sesebuah</a:t>
            </a:r>
            <a:r>
              <a:rPr lang="en-MY" dirty="0" smtClean="0">
                <a:solidFill>
                  <a:schemeClr val="bg1"/>
                </a:solidFill>
              </a:rPr>
              <a:t> program </a:t>
            </a:r>
            <a:r>
              <a:rPr lang="en-MY" dirty="0" err="1" smtClean="0">
                <a:solidFill>
                  <a:schemeClr val="bg1"/>
                </a:solidFill>
              </a:rPr>
              <a:t>akademik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setelah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berada</a:t>
            </a:r>
            <a:r>
              <a:rPr lang="en-MY" dirty="0" smtClean="0">
                <a:solidFill>
                  <a:schemeClr val="bg1"/>
                </a:solidFill>
              </a:rPr>
              <a:t> di </a:t>
            </a:r>
            <a:r>
              <a:rPr lang="en-MY" dirty="0" err="1" smtClean="0">
                <a:solidFill>
                  <a:schemeClr val="bg1"/>
                </a:solidFill>
              </a:rPr>
              <a:t>alam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pekerjaan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selama</a:t>
            </a:r>
            <a:r>
              <a:rPr lang="en-MY" dirty="0" smtClean="0">
                <a:solidFill>
                  <a:schemeClr val="bg1"/>
                </a:solidFill>
              </a:rPr>
              <a:t> di </a:t>
            </a:r>
            <a:r>
              <a:rPr lang="en-MY" dirty="0" err="1" smtClean="0">
                <a:solidFill>
                  <a:schemeClr val="bg1"/>
                </a:solidFill>
              </a:rPr>
              <a:t>antara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u="sng" dirty="0" smtClean="0">
                <a:solidFill>
                  <a:schemeClr val="bg1"/>
                </a:solidFill>
              </a:rPr>
              <a:t>3 </a:t>
            </a:r>
            <a:r>
              <a:rPr lang="en-MY" u="sng" dirty="0" err="1" smtClean="0">
                <a:solidFill>
                  <a:schemeClr val="bg1"/>
                </a:solidFill>
              </a:rPr>
              <a:t>hingga</a:t>
            </a:r>
            <a:r>
              <a:rPr lang="en-MY" u="sng" dirty="0" smtClean="0">
                <a:solidFill>
                  <a:schemeClr val="bg1"/>
                </a:solidFill>
              </a:rPr>
              <a:t> 5 </a:t>
            </a:r>
            <a:r>
              <a:rPr lang="en-MY" u="sng" dirty="0" err="1" smtClean="0">
                <a:solidFill>
                  <a:schemeClr val="bg1"/>
                </a:solidFill>
              </a:rPr>
              <a:t>tahun</a:t>
            </a:r>
            <a:endParaRPr lang="en-MY" u="sng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MY" dirty="0" err="1" smtClean="0">
                <a:solidFill>
                  <a:srgbClr val="FF0000"/>
                </a:solidFill>
              </a:rPr>
              <a:t>Berpengetahuan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 smtClean="0">
                <a:solidFill>
                  <a:srgbClr val="FF0000"/>
                </a:solidFill>
              </a:rPr>
              <a:t>(HPP1</a:t>
            </a:r>
            <a:r>
              <a:rPr lang="en-MY" dirty="0" smtClean="0">
                <a:solidFill>
                  <a:srgbClr val="FF0000"/>
                </a:solidFill>
              </a:rPr>
              <a:t>) </a:t>
            </a:r>
            <a:r>
              <a:rPr lang="en-MY" dirty="0" err="1" smtClean="0">
                <a:solidFill>
                  <a:schemeClr val="bg1"/>
                </a:solidFill>
              </a:rPr>
              <a:t>dan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berkemahiran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praktikal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(HPP2</a:t>
            </a:r>
            <a:r>
              <a:rPr lang="en-MY" dirty="0" smtClean="0">
                <a:solidFill>
                  <a:srgbClr val="FF0000"/>
                </a:solidFill>
              </a:rPr>
              <a:t>) </a:t>
            </a:r>
            <a:r>
              <a:rPr lang="en-MY" dirty="0" err="1" smtClean="0">
                <a:solidFill>
                  <a:schemeClr val="bg1"/>
                </a:solidFill>
              </a:rPr>
              <a:t>dalam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bidang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keguruan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selaras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dengan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kehendak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organisasi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pelanggan</a:t>
            </a:r>
            <a:endParaRPr lang="en-MY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dirty="0" err="1" smtClean="0">
                <a:solidFill>
                  <a:schemeClr val="bg1"/>
                </a:solidFill>
              </a:rPr>
              <a:t>Menjana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penyelesaian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masalah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(HPP3</a:t>
            </a:r>
            <a:r>
              <a:rPr lang="en-MY" dirty="0" smtClean="0">
                <a:solidFill>
                  <a:srgbClr val="FF0000"/>
                </a:solidFill>
              </a:rPr>
              <a:t>)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dalam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bidang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keguruan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melalui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pendekatan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saintifik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(HPP3</a:t>
            </a:r>
            <a:r>
              <a:rPr lang="en-MY" dirty="0" smtClean="0">
                <a:solidFill>
                  <a:srgbClr val="FF0000"/>
                </a:solidFill>
              </a:rPr>
              <a:t>) </a:t>
            </a:r>
            <a:r>
              <a:rPr lang="en-MY" dirty="0" err="1" smtClean="0">
                <a:solidFill>
                  <a:schemeClr val="bg1"/>
                </a:solidFill>
              </a:rPr>
              <a:t>secara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inovatif</a:t>
            </a:r>
            <a:r>
              <a:rPr lang="en-MY" dirty="0" smtClean="0">
                <a:solidFill>
                  <a:schemeClr val="bg1"/>
                </a:solidFill>
              </a:rPr>
              <a:t>, </a:t>
            </a:r>
            <a:r>
              <a:rPr lang="en-MY" dirty="0" err="1" smtClean="0">
                <a:solidFill>
                  <a:schemeClr val="bg1"/>
                </a:solidFill>
              </a:rPr>
              <a:t>kreatif</a:t>
            </a:r>
            <a:r>
              <a:rPr lang="en-MY" dirty="0" smtClean="0">
                <a:solidFill>
                  <a:schemeClr val="bg1"/>
                </a:solidFill>
              </a:rPr>
              <a:t> &amp; </a:t>
            </a:r>
            <a:r>
              <a:rPr lang="en-MY" dirty="0" err="1" smtClean="0">
                <a:solidFill>
                  <a:srgbClr val="FF0000"/>
                </a:solidFill>
              </a:rPr>
              <a:t>beretika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(HPP8</a:t>
            </a:r>
            <a:r>
              <a:rPr lang="en-MY" dirty="0" smtClean="0">
                <a:solidFill>
                  <a:srgbClr val="FF0000"/>
                </a:solidFill>
              </a:rPr>
              <a:t>) 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Objektif</a:t>
            </a:r>
            <a:r>
              <a:rPr lang="en-MY" b="1" dirty="0" smtClean="0"/>
              <a:t> </a:t>
            </a:r>
            <a:r>
              <a:rPr lang="en-MY" b="1" dirty="0" err="1" smtClean="0"/>
              <a:t>Pendidikan</a:t>
            </a:r>
            <a:r>
              <a:rPr lang="en-MY" b="1" dirty="0" smtClean="0"/>
              <a:t> Program (PEO)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551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3"/>
            </a:pPr>
            <a:r>
              <a:rPr lang="en-MY" dirty="0" err="1" smtClean="0">
                <a:solidFill>
                  <a:srgbClr val="FF0000"/>
                </a:solidFill>
              </a:rPr>
              <a:t>Berkomunikasi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(HPP4</a:t>
            </a:r>
            <a:r>
              <a:rPr lang="en-MY" dirty="0" smtClean="0">
                <a:solidFill>
                  <a:srgbClr val="FF0000"/>
                </a:solidFill>
              </a:rPr>
              <a:t>) </a:t>
            </a:r>
            <a:r>
              <a:rPr lang="en-MY" dirty="0" err="1" smtClean="0">
                <a:solidFill>
                  <a:schemeClr val="bg1"/>
                </a:solidFill>
              </a:rPr>
              <a:t>secara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berkesan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dengan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memartabatkan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bahasa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Melayu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sebagai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bahasa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ilmu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memperkukuhkan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bahasa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Inggeris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MY" dirty="0" err="1" smtClean="0">
                <a:solidFill>
                  <a:schemeClr val="bg1"/>
                </a:solidFill>
              </a:rPr>
              <a:t>Berupaya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mencari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mengurus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maklumat</a:t>
            </a:r>
            <a:r>
              <a:rPr lang="en-MY" dirty="0" smtClean="0">
                <a:solidFill>
                  <a:schemeClr val="bg1"/>
                </a:solidFill>
              </a:rPr>
              <a:t> yang </a:t>
            </a:r>
            <a:r>
              <a:rPr lang="en-MY" dirty="0" err="1" smtClean="0">
                <a:solidFill>
                  <a:schemeClr val="bg1"/>
                </a:solidFill>
              </a:rPr>
              <a:t>relevan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daripada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pelbagai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sumber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(HPP6</a:t>
            </a:r>
            <a:r>
              <a:rPr lang="en-MY" dirty="0" smtClean="0">
                <a:solidFill>
                  <a:srgbClr val="FF000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MY" dirty="0" err="1" smtClean="0">
                <a:solidFill>
                  <a:schemeClr val="bg1"/>
                </a:solidFill>
              </a:rPr>
              <a:t>Mempamerkan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kemahiran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keusahawanan</a:t>
            </a:r>
            <a:r>
              <a:rPr lang="en-MY" dirty="0" smtClean="0">
                <a:solidFill>
                  <a:srgbClr val="FF0000"/>
                </a:solidFill>
              </a:rPr>
              <a:t>, </a:t>
            </a:r>
            <a:r>
              <a:rPr lang="en-MY" dirty="0" err="1" smtClean="0">
                <a:solidFill>
                  <a:srgbClr val="FF0000"/>
                </a:solidFill>
              </a:rPr>
              <a:t>pengurusan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(HPP7</a:t>
            </a:r>
            <a:r>
              <a:rPr lang="en-MY" dirty="0" smtClean="0">
                <a:solidFill>
                  <a:srgbClr val="FF0000"/>
                </a:solidFill>
              </a:rPr>
              <a:t>) </a:t>
            </a:r>
            <a:r>
              <a:rPr lang="en-MY" dirty="0" err="1" smtClean="0">
                <a:solidFill>
                  <a:schemeClr val="bg1"/>
                </a:solidFill>
              </a:rPr>
              <a:t>dan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menyedari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keperluan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pembelajaran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sepanjang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hayat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(HPP6</a:t>
            </a:r>
            <a:r>
              <a:rPr lang="en-MY" dirty="0" smtClean="0">
                <a:solidFill>
                  <a:srgbClr val="FF0000"/>
                </a:solidFill>
              </a:rPr>
              <a:t>) </a:t>
            </a:r>
            <a:r>
              <a:rPr lang="en-MY" dirty="0" err="1" smtClean="0">
                <a:solidFill>
                  <a:schemeClr val="bg1"/>
                </a:solidFill>
              </a:rPr>
              <a:t>untuk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pembangunan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kerjaya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MY" dirty="0" err="1" smtClean="0">
                <a:solidFill>
                  <a:schemeClr val="bg1"/>
                </a:solidFill>
              </a:rPr>
              <a:t>Memiliki</a:t>
            </a:r>
            <a:r>
              <a:rPr lang="en-MY" dirty="0" smtClean="0">
                <a:solidFill>
                  <a:schemeClr val="bg1"/>
                </a:solidFill>
              </a:rPr>
              <a:t> nilai </a:t>
            </a:r>
            <a:r>
              <a:rPr lang="en-MY" dirty="0" err="1" smtClean="0">
                <a:solidFill>
                  <a:schemeClr val="bg1"/>
                </a:solidFill>
              </a:rPr>
              <a:t>dan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sikap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profesionalisme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(HPP8</a:t>
            </a:r>
            <a:r>
              <a:rPr lang="en-MY" dirty="0" smtClean="0">
                <a:solidFill>
                  <a:srgbClr val="FF0000"/>
                </a:solidFill>
              </a:rPr>
              <a:t>)</a:t>
            </a:r>
            <a:r>
              <a:rPr lang="en-MY" dirty="0" smtClean="0">
                <a:solidFill>
                  <a:schemeClr val="bg1"/>
                </a:solidFill>
              </a:rPr>
              <a:t>,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ciri-ciri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kepimpinan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(HPP9</a:t>
            </a:r>
            <a:r>
              <a:rPr lang="en-MY" dirty="0" smtClean="0">
                <a:solidFill>
                  <a:srgbClr val="FF0000"/>
                </a:solidFill>
              </a:rPr>
              <a:t>)</a:t>
            </a:r>
            <a:r>
              <a:rPr lang="en-MY" dirty="0" smtClean="0">
                <a:solidFill>
                  <a:schemeClr val="bg1"/>
                </a:solidFill>
              </a:rPr>
              <a:t>, </a:t>
            </a:r>
            <a:r>
              <a:rPr lang="en-MY" dirty="0" err="1" smtClean="0">
                <a:solidFill>
                  <a:schemeClr val="bg1"/>
                </a:solidFill>
              </a:rPr>
              <a:t>berkemahiran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sosial</a:t>
            </a:r>
            <a:r>
              <a:rPr lang="en-MY" dirty="0" smtClean="0">
                <a:solidFill>
                  <a:schemeClr val="bg1"/>
                </a:solidFill>
              </a:rPr>
              <a:t>, </a:t>
            </a:r>
            <a:r>
              <a:rPr lang="en-MY" dirty="0" err="1" smtClean="0">
                <a:solidFill>
                  <a:schemeClr val="bg1"/>
                </a:solidFill>
              </a:rPr>
              <a:t>bertanggungjawab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mampu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melaksanakan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kerja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 err="1" smtClean="0">
                <a:solidFill>
                  <a:srgbClr val="FF0000"/>
                </a:solidFill>
              </a:rPr>
              <a:t>berpasukan</a:t>
            </a:r>
            <a:r>
              <a:rPr lang="en-MY" dirty="0" smtClean="0">
                <a:solidFill>
                  <a:srgbClr val="FF0000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(HPP5</a:t>
            </a:r>
            <a:r>
              <a:rPr lang="en-MY" dirty="0" smtClean="0">
                <a:solidFill>
                  <a:srgbClr val="FF0000"/>
                </a:solidFill>
              </a:rPr>
              <a:t>)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>
                <a:solidFill>
                  <a:srgbClr val="FFC000"/>
                </a:solidFill>
              </a:rPr>
              <a:t>Pelaksanaan</a:t>
            </a:r>
            <a:r>
              <a:rPr lang="en-MY" b="1" dirty="0" smtClean="0">
                <a:solidFill>
                  <a:srgbClr val="FFC000"/>
                </a:solidFill>
              </a:rPr>
              <a:t> OBE </a:t>
            </a:r>
            <a:r>
              <a:rPr lang="en-MY" b="1" dirty="0" err="1" smtClean="0">
                <a:solidFill>
                  <a:srgbClr val="FFC000"/>
                </a:solidFill>
              </a:rPr>
              <a:t>dari</a:t>
            </a:r>
            <a:r>
              <a:rPr lang="en-MY" b="1" dirty="0" smtClean="0">
                <a:solidFill>
                  <a:srgbClr val="FFC000"/>
                </a:solidFill>
              </a:rPr>
              <a:t> </a:t>
            </a:r>
            <a:r>
              <a:rPr lang="en-MY" b="1" dirty="0" err="1" smtClean="0">
                <a:solidFill>
                  <a:srgbClr val="FFC000"/>
                </a:solidFill>
              </a:rPr>
              <a:t>Perspektif</a:t>
            </a:r>
            <a:r>
              <a:rPr lang="en-MY" b="1" dirty="0" smtClean="0">
                <a:solidFill>
                  <a:srgbClr val="FFC000"/>
                </a:solidFill>
              </a:rPr>
              <a:t> MK (</a:t>
            </a:r>
            <a:r>
              <a:rPr lang="en-MY" b="1" dirty="0" err="1" smtClean="0">
                <a:solidFill>
                  <a:srgbClr val="FFC000"/>
                </a:solidFill>
              </a:rPr>
              <a:t>Maklumat</a:t>
            </a:r>
            <a:r>
              <a:rPr lang="en-MY" b="1" dirty="0" smtClean="0">
                <a:solidFill>
                  <a:srgbClr val="FFC000"/>
                </a:solidFill>
              </a:rPr>
              <a:t> </a:t>
            </a:r>
            <a:r>
              <a:rPr lang="en-MY" b="1" dirty="0" err="1" smtClean="0">
                <a:solidFill>
                  <a:srgbClr val="FFC000"/>
                </a:solidFill>
              </a:rPr>
              <a:t>Kursus</a:t>
            </a:r>
            <a:r>
              <a:rPr lang="en-MY" b="1" dirty="0" smtClean="0">
                <a:solidFill>
                  <a:srgbClr val="FFC000"/>
                </a:solidFill>
              </a:rPr>
              <a:t>)</a:t>
            </a:r>
            <a:endParaRPr lang="en-MY" b="1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86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en-MY" b="1" dirty="0" smtClean="0"/>
              <a:t>HASIL PEMBELAJARAN PROGRAM (PLO)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964"/>
            <a:ext cx="10515600" cy="474681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MY" dirty="0" smtClean="0">
                <a:solidFill>
                  <a:schemeClr val="bg1"/>
                </a:solidFill>
              </a:rPr>
              <a:t>HPP1 : </a:t>
            </a:r>
            <a:r>
              <a:rPr lang="en-MY" dirty="0" err="1" smtClean="0">
                <a:solidFill>
                  <a:schemeClr val="bg1"/>
                </a:solidFill>
              </a:rPr>
              <a:t>Pengetahuan</a:t>
            </a:r>
            <a:endParaRPr lang="en-MY" dirty="0" smtClean="0">
              <a:solidFill>
                <a:schemeClr val="bg1"/>
              </a:solidFill>
            </a:endParaRPr>
          </a:p>
          <a:p>
            <a:r>
              <a:rPr lang="en-MY" dirty="0">
                <a:solidFill>
                  <a:schemeClr val="bg1"/>
                </a:solidFill>
              </a:rPr>
              <a:t>HPP2 </a:t>
            </a:r>
            <a:r>
              <a:rPr lang="en-MY" dirty="0" smtClean="0">
                <a:solidFill>
                  <a:schemeClr val="bg1"/>
                </a:solidFill>
              </a:rPr>
              <a:t>: </a:t>
            </a:r>
            <a:r>
              <a:rPr lang="en-MY" dirty="0" err="1" smtClean="0">
                <a:solidFill>
                  <a:schemeClr val="bg1"/>
                </a:solidFill>
              </a:rPr>
              <a:t>Kemahiran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Psikomotor</a:t>
            </a:r>
            <a:r>
              <a:rPr lang="en-MY" dirty="0" smtClean="0">
                <a:solidFill>
                  <a:schemeClr val="bg1"/>
                </a:solidFill>
              </a:rPr>
              <a:t>/</a:t>
            </a:r>
            <a:r>
              <a:rPr lang="en-MY" dirty="0" err="1" smtClean="0">
                <a:solidFill>
                  <a:schemeClr val="bg1"/>
                </a:solidFill>
              </a:rPr>
              <a:t>Amali</a:t>
            </a:r>
            <a:r>
              <a:rPr lang="en-MY" dirty="0" smtClean="0">
                <a:solidFill>
                  <a:schemeClr val="bg1"/>
                </a:solidFill>
              </a:rPr>
              <a:t>/</a:t>
            </a:r>
            <a:r>
              <a:rPr lang="en-MY" dirty="0" err="1" smtClean="0">
                <a:solidFill>
                  <a:schemeClr val="bg1"/>
                </a:solidFill>
              </a:rPr>
              <a:t>Teknik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MY" b="1" dirty="0">
                <a:solidFill>
                  <a:schemeClr val="bg1"/>
                </a:solidFill>
              </a:rPr>
              <a:t>HPP3 </a:t>
            </a:r>
            <a:r>
              <a:rPr lang="en-MY" b="1" dirty="0" smtClean="0">
                <a:solidFill>
                  <a:schemeClr val="bg1"/>
                </a:solidFill>
              </a:rPr>
              <a:t>: </a:t>
            </a:r>
            <a:r>
              <a:rPr lang="en-MY" b="1" dirty="0" err="1">
                <a:solidFill>
                  <a:schemeClr val="bg1"/>
                </a:solidFill>
              </a:rPr>
              <a:t>Pemikiran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Kritikal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dan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Pendekatan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Saintifik</a:t>
            </a:r>
            <a:endParaRPr lang="en-MY" b="1" dirty="0" smtClean="0">
              <a:solidFill>
                <a:schemeClr val="bg1"/>
              </a:solidFill>
            </a:endParaRPr>
          </a:p>
          <a:p>
            <a:r>
              <a:rPr lang="en-MY" b="1" dirty="0">
                <a:solidFill>
                  <a:schemeClr val="bg1"/>
                </a:solidFill>
              </a:rPr>
              <a:t>HPP4 </a:t>
            </a:r>
            <a:r>
              <a:rPr lang="en-MY" b="1" dirty="0" smtClean="0">
                <a:solidFill>
                  <a:schemeClr val="bg1"/>
                </a:solidFill>
              </a:rPr>
              <a:t>: </a:t>
            </a:r>
            <a:r>
              <a:rPr lang="en-MY" b="1" dirty="0" err="1" smtClean="0">
                <a:solidFill>
                  <a:schemeClr val="bg1"/>
                </a:solidFill>
              </a:rPr>
              <a:t>Kemahiran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Komunikasi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MY" b="1" dirty="0">
                <a:solidFill>
                  <a:schemeClr val="bg1"/>
                </a:solidFill>
              </a:rPr>
              <a:t>HPP5 </a:t>
            </a:r>
            <a:r>
              <a:rPr lang="en-MY" b="1" dirty="0" smtClean="0">
                <a:solidFill>
                  <a:schemeClr val="bg1"/>
                </a:solidFill>
              </a:rPr>
              <a:t>: </a:t>
            </a:r>
            <a:r>
              <a:rPr lang="en-MY" b="1" dirty="0" err="1" smtClean="0">
                <a:solidFill>
                  <a:schemeClr val="bg1"/>
                </a:solidFill>
              </a:rPr>
              <a:t>Kemahiran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Sosial</a:t>
            </a:r>
            <a:r>
              <a:rPr lang="en-MY" b="1" dirty="0" smtClean="0">
                <a:solidFill>
                  <a:schemeClr val="bg1"/>
                </a:solidFill>
              </a:rPr>
              <a:t>/</a:t>
            </a:r>
            <a:r>
              <a:rPr lang="en-MY" b="1" dirty="0" err="1" smtClean="0">
                <a:solidFill>
                  <a:schemeClr val="bg1"/>
                </a:solidFill>
              </a:rPr>
              <a:t>Kerja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Berpasukan</a:t>
            </a:r>
            <a:r>
              <a:rPr lang="en-MY" b="1" dirty="0" smtClean="0">
                <a:solidFill>
                  <a:schemeClr val="bg1"/>
                </a:solidFill>
              </a:rPr>
              <a:t>/</a:t>
            </a:r>
            <a:r>
              <a:rPr lang="en-MY" b="1" dirty="0" err="1" smtClean="0">
                <a:solidFill>
                  <a:schemeClr val="bg1"/>
                </a:solidFill>
              </a:rPr>
              <a:t>Tanggungjawab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MY" b="1" dirty="0">
                <a:solidFill>
                  <a:schemeClr val="bg1"/>
                </a:solidFill>
              </a:rPr>
              <a:t>HPP6 </a:t>
            </a:r>
            <a:r>
              <a:rPr lang="en-MY" b="1" dirty="0" smtClean="0">
                <a:solidFill>
                  <a:schemeClr val="bg1"/>
                </a:solidFill>
              </a:rPr>
              <a:t>: </a:t>
            </a:r>
            <a:r>
              <a:rPr lang="en-MY" b="1" dirty="0" err="1" smtClean="0">
                <a:solidFill>
                  <a:schemeClr val="bg1"/>
                </a:solidFill>
              </a:rPr>
              <a:t>Pembelajaran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Sepanjang</a:t>
            </a:r>
            <a:r>
              <a:rPr lang="en-MY" b="1" dirty="0" smtClean="0">
                <a:solidFill>
                  <a:schemeClr val="bg1"/>
                </a:solidFill>
              </a:rPr>
              <a:t> Hayat &amp; </a:t>
            </a:r>
            <a:r>
              <a:rPr lang="en-MY" b="1" dirty="0" err="1" smtClean="0">
                <a:solidFill>
                  <a:schemeClr val="bg1"/>
                </a:solidFill>
              </a:rPr>
              <a:t>Pengurusan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Maklumat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MY" b="1" dirty="0">
                <a:solidFill>
                  <a:schemeClr val="bg1"/>
                </a:solidFill>
              </a:rPr>
              <a:t>HPP7 </a:t>
            </a:r>
            <a:r>
              <a:rPr lang="en-MY" b="1" dirty="0" smtClean="0">
                <a:solidFill>
                  <a:schemeClr val="bg1"/>
                </a:solidFill>
              </a:rPr>
              <a:t>: </a:t>
            </a:r>
            <a:r>
              <a:rPr lang="en-MY" b="1" dirty="0" err="1" smtClean="0">
                <a:solidFill>
                  <a:schemeClr val="bg1"/>
                </a:solidFill>
              </a:rPr>
              <a:t>Kemahiran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Pengurusan</a:t>
            </a:r>
            <a:r>
              <a:rPr lang="en-MY" b="1" dirty="0" smtClean="0">
                <a:solidFill>
                  <a:schemeClr val="bg1"/>
                </a:solidFill>
              </a:rPr>
              <a:t> &amp; </a:t>
            </a:r>
            <a:r>
              <a:rPr lang="en-MY" b="1" dirty="0" err="1" smtClean="0">
                <a:solidFill>
                  <a:schemeClr val="bg1"/>
                </a:solidFill>
              </a:rPr>
              <a:t>Keusahawanan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MY" b="1" dirty="0">
                <a:solidFill>
                  <a:schemeClr val="bg1"/>
                </a:solidFill>
              </a:rPr>
              <a:t>HPP8 </a:t>
            </a:r>
            <a:r>
              <a:rPr lang="en-MY" b="1" dirty="0" smtClean="0">
                <a:solidFill>
                  <a:schemeClr val="bg1"/>
                </a:solidFill>
              </a:rPr>
              <a:t>: </a:t>
            </a:r>
            <a:r>
              <a:rPr lang="en-MY" b="1" dirty="0" err="1" smtClean="0">
                <a:solidFill>
                  <a:schemeClr val="bg1"/>
                </a:solidFill>
              </a:rPr>
              <a:t>Profesional</a:t>
            </a:r>
            <a:r>
              <a:rPr lang="en-MY" b="1" dirty="0" smtClean="0">
                <a:solidFill>
                  <a:schemeClr val="bg1"/>
                </a:solidFill>
              </a:rPr>
              <a:t>, Nilai, </a:t>
            </a:r>
            <a:r>
              <a:rPr lang="en-MY" b="1" dirty="0" err="1" smtClean="0">
                <a:solidFill>
                  <a:schemeClr val="bg1"/>
                </a:solidFill>
              </a:rPr>
              <a:t>Sikap</a:t>
            </a:r>
            <a:r>
              <a:rPr lang="en-MY" b="1" dirty="0" smtClean="0">
                <a:solidFill>
                  <a:schemeClr val="bg1"/>
                </a:solidFill>
              </a:rPr>
              <a:t> &amp; </a:t>
            </a:r>
            <a:r>
              <a:rPr lang="en-MY" b="1" dirty="0" err="1" smtClean="0">
                <a:solidFill>
                  <a:schemeClr val="bg1"/>
                </a:solidFill>
              </a:rPr>
              <a:t>Etika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MY" b="1" dirty="0">
                <a:solidFill>
                  <a:schemeClr val="bg1"/>
                </a:solidFill>
              </a:rPr>
              <a:t>HPP9 </a:t>
            </a:r>
            <a:r>
              <a:rPr lang="en-MY" b="1" dirty="0" smtClean="0">
                <a:solidFill>
                  <a:schemeClr val="bg1"/>
                </a:solidFill>
              </a:rPr>
              <a:t>: </a:t>
            </a:r>
            <a:r>
              <a:rPr lang="en-MY" b="1" dirty="0" err="1" smtClean="0">
                <a:solidFill>
                  <a:schemeClr val="bg1"/>
                </a:solidFill>
              </a:rPr>
              <a:t>Kemahiran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Kepimpinan</a:t>
            </a:r>
            <a:r>
              <a:rPr lang="en-MY" b="1" dirty="0" smtClean="0">
                <a:solidFill>
                  <a:schemeClr val="bg1"/>
                </a:solidFill>
              </a:rPr>
              <a:t>  </a:t>
            </a:r>
            <a:endParaRPr lang="en-M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err="1" smtClean="0"/>
              <a:t>Kemahiran</a:t>
            </a:r>
            <a:r>
              <a:rPr lang="en-MY" b="1" dirty="0" smtClean="0"/>
              <a:t> </a:t>
            </a:r>
            <a:r>
              <a:rPr lang="en-MY" b="1" dirty="0" err="1" smtClean="0"/>
              <a:t>Insaniah</a:t>
            </a:r>
            <a:r>
              <a:rPr lang="en-MY" b="1" dirty="0" smtClean="0"/>
              <a:t> (KI)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en-MY" dirty="0" err="1" smtClean="0">
                <a:solidFill>
                  <a:schemeClr val="bg1"/>
                </a:solidFill>
              </a:rPr>
              <a:t>Kemahiran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generik</a:t>
            </a:r>
            <a:r>
              <a:rPr lang="en-MY" dirty="0" smtClean="0">
                <a:solidFill>
                  <a:schemeClr val="bg1"/>
                </a:solidFill>
              </a:rPr>
              <a:t> yang </a:t>
            </a:r>
            <a:r>
              <a:rPr lang="en-MY" dirty="0" err="1" smtClean="0">
                <a:solidFill>
                  <a:schemeClr val="bg1"/>
                </a:solidFill>
              </a:rPr>
              <a:t>merentasi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pelbagai</a:t>
            </a:r>
            <a:r>
              <a:rPr lang="en-MY" dirty="0" smtClean="0">
                <a:solidFill>
                  <a:schemeClr val="bg1"/>
                </a:solidFill>
              </a:rPr>
              <a:t> domain </a:t>
            </a:r>
            <a:r>
              <a:rPr lang="en-MY" dirty="0" err="1" smtClean="0">
                <a:solidFill>
                  <a:schemeClr val="bg1"/>
                </a:solidFill>
              </a:rPr>
              <a:t>pembelajaran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MY" dirty="0" err="1" smtClean="0">
                <a:solidFill>
                  <a:schemeClr val="bg1"/>
                </a:solidFill>
              </a:rPr>
              <a:t>Merangkumi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aspek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keperibadian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kemahiran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berkumpulan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dirty="0" err="1" smtClean="0">
                <a:solidFill>
                  <a:schemeClr val="bg1"/>
                </a:solidFill>
              </a:rPr>
              <a:t>Amat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kritikal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dalam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dunia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pekerjaan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yg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bersifat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b="1" dirty="0" smtClean="0">
                <a:solidFill>
                  <a:srgbClr val="FF0000"/>
                </a:solidFill>
              </a:rPr>
              <a:t>global </a:t>
            </a:r>
          </a:p>
          <a:p>
            <a:r>
              <a:rPr lang="en-MY" dirty="0" err="1" smtClean="0">
                <a:solidFill>
                  <a:schemeClr val="bg1"/>
                </a:solidFill>
              </a:rPr>
              <a:t>Kehendak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pasaran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kerja</a:t>
            </a:r>
            <a:r>
              <a:rPr lang="en-MY" b="1" dirty="0" smtClean="0">
                <a:solidFill>
                  <a:srgbClr val="FF0000"/>
                </a:solidFill>
              </a:rPr>
              <a:t> &amp; </a:t>
            </a:r>
            <a:r>
              <a:rPr lang="en-MY" b="1" dirty="0" err="1" smtClean="0">
                <a:solidFill>
                  <a:srgbClr val="FF0000"/>
                </a:solidFill>
              </a:rPr>
              <a:t>kehidupan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err="1" smtClean="0">
                <a:solidFill>
                  <a:srgbClr val="FF0000"/>
                </a:solidFill>
              </a:rPr>
              <a:t>harian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b="1" dirty="0" err="1" smtClean="0">
                <a:solidFill>
                  <a:srgbClr val="FF0000"/>
                </a:solidFill>
              </a:rPr>
              <a:t>Dinilai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secara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r>
              <a:rPr lang="en-MY" dirty="0" err="1" smtClean="0">
                <a:solidFill>
                  <a:schemeClr val="bg1"/>
                </a:solidFill>
              </a:rPr>
              <a:t>komprehensif</a:t>
            </a:r>
            <a:r>
              <a:rPr lang="en-MY" dirty="0" smtClean="0">
                <a:solidFill>
                  <a:schemeClr val="bg1"/>
                </a:solidFill>
              </a:rPr>
              <a:t> &amp; </a:t>
            </a:r>
            <a:r>
              <a:rPr lang="en-MY" dirty="0" err="1" smtClean="0">
                <a:solidFill>
                  <a:schemeClr val="bg1"/>
                </a:solidFill>
              </a:rPr>
              <a:t>berkesan</a:t>
            </a:r>
            <a:r>
              <a:rPr lang="en-MY" dirty="0" smtClean="0">
                <a:solidFill>
                  <a:schemeClr val="bg1"/>
                </a:solidFill>
              </a:rPr>
              <a:t> </a:t>
            </a:r>
            <a:endParaRPr lang="en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</TotalTime>
  <Words>1521</Words>
  <Application>Microsoft Office PowerPoint</Application>
  <PresentationFormat>Widescreen</PresentationFormat>
  <Paragraphs>506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LPS: OBE &amp; CDL (dari perspektif MK)</vt:lpstr>
      <vt:lpstr>PENGUMUMAN PENTING</vt:lpstr>
      <vt:lpstr>PERSIAPAN AWAL UNTUK AUDIT OLEH MQA</vt:lpstr>
      <vt:lpstr>PERKEMBANGAN DOKUMEN KURIKULUM</vt:lpstr>
      <vt:lpstr>Objektif Pendidikan Program (PEO)</vt:lpstr>
      <vt:lpstr>Objektif Pendidikan Program (PEO)</vt:lpstr>
      <vt:lpstr>Pelaksanaan OBE dari Perspektif MK (Maklumat Kursus)</vt:lpstr>
      <vt:lpstr>HASIL PEMBELAJARAN PROGRAM (PLO)</vt:lpstr>
      <vt:lpstr>Kemahiran Insaniah (KI)</vt:lpstr>
      <vt:lpstr>HASIL PEMBELAJARAN KURSUS</vt:lpstr>
      <vt:lpstr>Hasil Pembelajaran Kursus dalam MK</vt:lpstr>
      <vt:lpstr>PowerPoint Presentation</vt:lpstr>
      <vt:lpstr>Hasil Pembelajaran Kursus dalam MK</vt:lpstr>
      <vt:lpstr>PowerPoint Presentation</vt:lpstr>
      <vt:lpstr>Hasil Pembelajaran Kursus dalam MK</vt:lpstr>
      <vt:lpstr>PowerPoint Presentation</vt:lpstr>
      <vt:lpstr>Hasil Pembelajaran Kursus dalam MK</vt:lpstr>
      <vt:lpstr>PowerPoint Presentation</vt:lpstr>
      <vt:lpstr>Hasil Pembelajaran Kursus dalam MK</vt:lpstr>
      <vt:lpstr>PowerPoint Presentation</vt:lpstr>
      <vt:lpstr>Hasil Pembelajaran Kursus dalam MK</vt:lpstr>
      <vt:lpstr>PowerPoint Presentation</vt:lpstr>
      <vt:lpstr>PENJAJARAN HPK DAN TOPIK</vt:lpstr>
      <vt:lpstr>PENJAJARAN KONSTRUKTIF</vt:lpstr>
      <vt:lpstr>Penjajaran antara HPP, Domain Taksonomi &amp; KI</vt:lpstr>
      <vt:lpstr>Domain Taksonomi Pembelajaran</vt:lpstr>
      <vt:lpstr>Buku Panduan Pentaksiran 2019, m.s.18</vt:lpstr>
      <vt:lpstr>Buku Panduan Pentaksiran 2019, m.s.17</vt:lpstr>
      <vt:lpstr>PowerPoint Presentation</vt:lpstr>
      <vt:lpstr>PENJAJARAN KI DAN HPP</vt:lpstr>
      <vt:lpstr>Penjajaran KI dengan HPP</vt:lpstr>
      <vt:lpstr>Penjajaran KI dengan HPP</vt:lpstr>
      <vt:lpstr>Penjajaran KI dengan HPP</vt:lpstr>
      <vt:lpstr>Penjajaran KI dengan HPP</vt:lpstr>
      <vt:lpstr>Penjajaran KI dengan HPP</vt:lpstr>
      <vt:lpstr>Penjajaran KI dengan HPP</vt:lpstr>
      <vt:lpstr>Penjajaran KI dengan HPP</vt:lpstr>
      <vt:lpstr>CONTOH APLIKASI DALAM PENGGUBALAN SOALAN TUGASAN</vt:lpstr>
      <vt:lpstr>PowerPoint Presentation</vt:lpstr>
      <vt:lpstr>CLOSING THE LOOP (CDL)</vt:lpstr>
      <vt:lpstr>PENYEDIAAN LAPORAN CDL</vt:lpstr>
      <vt:lpstr>TERAS</vt:lpstr>
      <vt:lpstr>ELEKTIF TERAS </vt:lpstr>
      <vt:lpstr>MATA PELAJARAN UMUM &amp; PENGAJIAN PROFESIONAL</vt:lpstr>
      <vt:lpstr>ELEKTIF TERBUKA</vt:lpstr>
      <vt:lpstr>PENYEDIAAN LAPORAN CQI</vt:lpstr>
      <vt:lpstr>PowerPoint Presentation</vt:lpstr>
      <vt:lpstr>SEKIAN.  TERIMA KASIH.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Pengurusan Akademik ‘Creating Holistic Leaders’</dc:title>
  <dc:creator>USER</dc:creator>
  <cp:lastModifiedBy>Admin</cp:lastModifiedBy>
  <cp:revision>118</cp:revision>
  <cp:lastPrinted>2019-02-28T05:22:06Z</cp:lastPrinted>
  <dcterms:created xsi:type="dcterms:W3CDTF">2018-10-30T03:02:10Z</dcterms:created>
  <dcterms:modified xsi:type="dcterms:W3CDTF">2019-02-28T05:22:27Z</dcterms:modified>
</cp:coreProperties>
</file>