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95" r:id="rId3"/>
    <p:sldId id="284" r:id="rId4"/>
    <p:sldId id="285" r:id="rId5"/>
    <p:sldId id="283" r:id="rId6"/>
    <p:sldId id="288" r:id="rId7"/>
    <p:sldId id="262" r:id="rId8"/>
    <p:sldId id="270" r:id="rId9"/>
    <p:sldId id="29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7FDC1-24C1-4E26-996D-F5161073070E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0548-2BB0-4077-8ECA-A701B325FA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BCDBE-CEC8-4A41-8F11-AC293B752B21}" type="slidenum">
              <a:rPr lang="en-GB" smtClean="0"/>
              <a:t>7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4A30-0DBE-47B0-9B69-C52D66D9512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0.gstatic.com/images?q=tbn:ANd9GcSVoMMzYT7LYIHyMeB7QX3w1miU-A7fQECkj0_tWbk5XnBXr_FjW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4572000" cy="20932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520005"/>
            <a:ext cx="9144000" cy="138499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JK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Akreditasi</a:t>
            </a:r>
            <a:endParaRPr lang="en-US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Guru</a:t>
            </a: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Kampus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Abdul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Razak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41893"/>
            <a:ext cx="9144000" cy="9541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Jaminan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Kualiti</a:t>
            </a:r>
            <a:endParaRPr lang="en-US" sz="28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Malaysia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63836" y="1981200"/>
            <a:ext cx="3886200" cy="303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TAKLIMAT AKREDITASI</a:t>
            </a:r>
          </a:p>
          <a:p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Untuk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Pelajar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PDPLI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Ambilan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November 2017</a:t>
            </a:r>
            <a:endParaRPr lang="en-MY" alt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oleh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</a:p>
          <a:p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Gan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We Ling</a:t>
            </a:r>
          </a:p>
          <a:p>
            <a:r>
              <a:rPr lang="en-MY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</a:t>
            </a:r>
            <a:r>
              <a:rPr lang="en-MY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Poon Cheng Yong</a:t>
            </a:r>
            <a:endParaRPr lang="en-US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  <a:p>
            <a:r>
              <a:rPr 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Ho </a:t>
            </a:r>
            <a:r>
              <a:rPr lang="en-US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  <a:r>
              <a:rPr 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</a:p>
          <a:p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Ust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. Ahmad 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Khairudin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Taha</a:t>
            </a:r>
            <a:endParaRPr lang="en-US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ISI KANDUNGAN TAKLIMAT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OBE (Outcome-based Education)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Persediaan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menghadapi</a:t>
            </a:r>
            <a:r>
              <a:rPr lang="en-US" dirty="0" smtClean="0">
                <a:solidFill>
                  <a:srgbClr val="FFFF00"/>
                </a:solidFill>
              </a:rPr>
              <a:t> Audit </a:t>
            </a:r>
            <a:r>
              <a:rPr lang="en-US" dirty="0" err="1" smtClean="0">
                <a:solidFill>
                  <a:srgbClr val="FFFF00"/>
                </a:solidFill>
              </a:rPr>
              <a:t>Penilaian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Akreditasi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92D050"/>
                </a:solidFill>
              </a:rPr>
              <a:t>Simulasi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Temubual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98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altLang="en-US" b="1" dirty="0" smtClean="0">
                <a:solidFill>
                  <a:srgbClr val="FFFF00"/>
                </a:solidFill>
              </a:rPr>
              <a:t>Mengapa Perlu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Akreditasi</a:t>
            </a:r>
            <a:r>
              <a:rPr lang="en-MY" altLang="en-US" b="1" dirty="0" err="1" smtClean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Pengiktirafan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program yang </a:t>
            </a:r>
            <a:r>
              <a:rPr lang="en-US" dirty="0" err="1" smtClean="0"/>
              <a:t>dijalankan</a:t>
            </a:r>
            <a:r>
              <a:rPr lang="en-US" dirty="0" smtClean="0"/>
              <a:t> di IPT</a:t>
            </a:r>
          </a:p>
          <a:p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Awam</a:t>
            </a:r>
            <a:r>
              <a:rPr lang="en-US" dirty="0" smtClean="0"/>
              <a:t> (JPA)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jawatan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Membolehkan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di IPT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Bagaimana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Mendapat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Akreditasi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IPG</a:t>
            </a:r>
            <a:r>
              <a:rPr lang="en-MY" altLang="en-US" sz="3600" dirty="0" smtClean="0"/>
              <a:t>K</a:t>
            </a:r>
            <a:r>
              <a:rPr lang="en-US" sz="3600" dirty="0" smtClean="0"/>
              <a:t> </a:t>
            </a:r>
            <a:r>
              <a:rPr lang="en-US" sz="3600" dirty="0" err="1" smtClean="0"/>
              <a:t>membuat</a:t>
            </a:r>
            <a:r>
              <a:rPr lang="en-US" sz="3600" dirty="0" smtClean="0"/>
              <a:t> </a:t>
            </a:r>
            <a:r>
              <a:rPr lang="en-US" sz="3600" dirty="0" err="1" smtClean="0"/>
              <a:t>permohonan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MQA</a:t>
            </a:r>
          </a:p>
          <a:p>
            <a:r>
              <a:rPr lang="en-US" sz="3600" dirty="0" smtClean="0"/>
              <a:t>Panel </a:t>
            </a:r>
            <a:r>
              <a:rPr lang="en-US" sz="3600" dirty="0" err="1" smtClean="0"/>
              <a:t>Penilai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MQA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melawat</a:t>
            </a:r>
            <a:r>
              <a:rPr lang="en-US" sz="3600" dirty="0" smtClean="0"/>
              <a:t> IPGK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mengaudit</a:t>
            </a:r>
            <a:endParaRPr lang="en-US" sz="3600" dirty="0" smtClean="0"/>
          </a:p>
          <a:p>
            <a:r>
              <a:rPr lang="en-US" sz="3600" b="1" dirty="0" smtClean="0">
                <a:solidFill>
                  <a:srgbClr val="FFFF00"/>
                </a:solidFill>
              </a:rPr>
              <a:t>2 </a:t>
            </a:r>
            <a:r>
              <a:rPr lang="en-US" sz="3600" b="1" dirty="0" err="1" smtClean="0">
                <a:solidFill>
                  <a:srgbClr val="FFFF00"/>
                </a:solidFill>
              </a:rPr>
              <a:t>jenis</a:t>
            </a:r>
            <a:r>
              <a:rPr lang="en-US" sz="3600" b="1" dirty="0" smtClean="0">
                <a:solidFill>
                  <a:srgbClr val="FFFF00"/>
                </a:solidFill>
              </a:rPr>
              <a:t> audit:</a:t>
            </a:r>
          </a:p>
          <a:p>
            <a:r>
              <a:rPr lang="en-US" sz="3600" dirty="0" smtClean="0"/>
              <a:t>Audit </a:t>
            </a:r>
            <a:r>
              <a:rPr lang="en-US" sz="3600" dirty="0" err="1"/>
              <a:t>Akreditasi</a:t>
            </a:r>
            <a:endParaRPr lang="en-US" sz="3600" dirty="0"/>
          </a:p>
          <a:p>
            <a:r>
              <a:rPr lang="en-US" sz="3600" dirty="0" smtClean="0"/>
              <a:t>Audit </a:t>
            </a:r>
            <a:r>
              <a:rPr lang="en-US" sz="3600" dirty="0" err="1" smtClean="0"/>
              <a:t>Pematuhan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MQF?</a:t>
            </a:r>
            <a:r>
              <a:rPr lang="en-US" b="1" dirty="0" smtClean="0"/>
              <a:t> MQA?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Malaysian Qualification Framework</a:t>
            </a:r>
          </a:p>
          <a:p>
            <a:r>
              <a:rPr lang="en-US" sz="3600" dirty="0" err="1" smtClean="0">
                <a:solidFill>
                  <a:srgbClr val="FFFF00"/>
                </a:solidFill>
              </a:rPr>
              <a:t>Kerangka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Kelayakan</a:t>
            </a:r>
            <a:r>
              <a:rPr lang="en-US" sz="3600" dirty="0" smtClean="0">
                <a:solidFill>
                  <a:srgbClr val="FFFF00"/>
                </a:solidFill>
              </a:rPr>
              <a:t> Malaysia</a:t>
            </a:r>
          </a:p>
          <a:p>
            <a:r>
              <a:rPr lang="en-US" sz="3600" dirty="0" smtClean="0"/>
              <a:t>Standard / </a:t>
            </a:r>
            <a:r>
              <a:rPr lang="en-US" sz="3600" dirty="0" err="1" smtClean="0"/>
              <a:t>Piawai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i="1" dirty="0" smtClean="0"/>
              <a:t>Malaysian Qualification Agency </a:t>
            </a:r>
            <a:r>
              <a:rPr lang="en-US" sz="3600" dirty="0" smtClean="0"/>
              <a:t>(MQA) [</a:t>
            </a:r>
            <a:r>
              <a:rPr lang="en-US" sz="3600" dirty="0" err="1" smtClean="0"/>
              <a:t>Agensi</a:t>
            </a:r>
            <a:r>
              <a:rPr lang="en-US" sz="3600" dirty="0" smtClean="0"/>
              <a:t> </a:t>
            </a:r>
            <a:r>
              <a:rPr lang="en-US" sz="3600" dirty="0" err="1" smtClean="0"/>
              <a:t>Kelayakan</a:t>
            </a:r>
            <a:r>
              <a:rPr lang="en-US" sz="3600" dirty="0" smtClean="0"/>
              <a:t> Malaysia]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mengakreditasikan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akademik</a:t>
            </a:r>
            <a:r>
              <a:rPr lang="en-US" sz="3600" dirty="0" smtClean="0"/>
              <a:t> di IPT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4 </a:t>
            </a:r>
            <a:r>
              <a:rPr lang="en-US" b="1" dirty="0" err="1" smtClean="0">
                <a:solidFill>
                  <a:srgbClr val="FFC000"/>
                </a:solidFill>
              </a:rPr>
              <a:t>Peringkat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Hasil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Pembelajaran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n-MY" altLang="en-US" b="1" dirty="0">
                <a:solidFill>
                  <a:srgbClr val="FFC000"/>
                </a:solidFill>
              </a:rPr>
              <a:t>PEO </a:t>
            </a:r>
            <a:r>
              <a:rPr lang="en-MY" altLang="en-US" dirty="0">
                <a:solidFill>
                  <a:srgbClr val="FFC000"/>
                </a:solidFill>
              </a:rPr>
              <a:t>(Program Educational Objectives) - hasil pembelajaran yang dicapai selepas 5 tahun bergarduat</a:t>
            </a:r>
          </a:p>
          <a:p>
            <a:r>
              <a:rPr lang="en-US" b="1" dirty="0">
                <a:solidFill>
                  <a:srgbClr val="92D050"/>
                </a:solidFill>
              </a:rPr>
              <a:t>PLO</a:t>
            </a:r>
            <a:r>
              <a:rPr lang="en-US" dirty="0">
                <a:solidFill>
                  <a:srgbClr val="92D050"/>
                </a:solidFill>
              </a:rPr>
              <a:t> (Program Learning Outcome) – </a:t>
            </a:r>
            <a:r>
              <a:rPr lang="en-US" dirty="0" err="1">
                <a:solidFill>
                  <a:srgbClr val="92D050"/>
                </a:solidFill>
              </a:rPr>
              <a:t>hasil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pembelajaran</a:t>
            </a:r>
            <a:r>
              <a:rPr lang="en-US" dirty="0">
                <a:solidFill>
                  <a:srgbClr val="92D050"/>
                </a:solidFill>
              </a:rPr>
              <a:t> yang </a:t>
            </a:r>
            <a:r>
              <a:rPr lang="en-US" dirty="0" err="1">
                <a:solidFill>
                  <a:srgbClr val="92D050"/>
                </a:solidFill>
              </a:rPr>
              <a:t>dicapai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selepas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mengikuti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satu</a:t>
            </a:r>
            <a:r>
              <a:rPr lang="en-US" dirty="0">
                <a:solidFill>
                  <a:srgbClr val="92D050"/>
                </a:solidFill>
              </a:rPr>
              <a:t> program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CLO</a:t>
            </a:r>
            <a:r>
              <a:rPr lang="en-US" dirty="0" smtClean="0">
                <a:solidFill>
                  <a:srgbClr val="FFFF00"/>
                </a:solidFill>
              </a:rPr>
              <a:t> (Course Learning Outcome) – </a:t>
            </a:r>
            <a:r>
              <a:rPr lang="en-US" dirty="0" err="1" smtClean="0">
                <a:solidFill>
                  <a:srgbClr val="FFFF00"/>
                </a:solidFill>
              </a:rPr>
              <a:t>hasil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pembelajaran</a:t>
            </a:r>
            <a:r>
              <a:rPr lang="en-US" dirty="0" smtClean="0">
                <a:solidFill>
                  <a:srgbClr val="FFFF00"/>
                </a:solidFill>
              </a:rPr>
              <a:t> yang </a:t>
            </a:r>
            <a:r>
              <a:rPr lang="en-US" dirty="0" err="1" smtClean="0">
                <a:solidFill>
                  <a:srgbClr val="FFFF00"/>
                </a:solidFill>
              </a:rPr>
              <a:t>dicapai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selepas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mengambil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satu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kursus</a:t>
            </a:r>
            <a:r>
              <a:rPr lang="en-US" dirty="0" smtClean="0">
                <a:solidFill>
                  <a:srgbClr val="FFFF00"/>
                </a:solidFill>
              </a:rPr>
              <a:t> / </a:t>
            </a:r>
            <a:r>
              <a:rPr lang="en-US" dirty="0" err="1" smtClean="0">
                <a:solidFill>
                  <a:srgbClr val="FFFF00"/>
                </a:solidFill>
              </a:rPr>
              <a:t>mata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pelajaran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TLO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(Topic/Teaching Learning Outcome) – </a:t>
            </a:r>
            <a:r>
              <a:rPr lang="en-US" dirty="0" err="1">
                <a:solidFill>
                  <a:srgbClr val="00B0F0"/>
                </a:solidFill>
              </a:rPr>
              <a:t>hasil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pembelajaran</a:t>
            </a:r>
            <a:r>
              <a:rPr lang="en-US" dirty="0">
                <a:solidFill>
                  <a:srgbClr val="00B0F0"/>
                </a:solidFill>
              </a:rPr>
              <a:t> yang </a:t>
            </a:r>
            <a:r>
              <a:rPr lang="en-US" dirty="0" err="1">
                <a:solidFill>
                  <a:srgbClr val="00B0F0"/>
                </a:solidFill>
              </a:rPr>
              <a:t>dicapai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selepas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satu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sesi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</a:t>
            </a:r>
            <a:r>
              <a:rPr lang="en-MY" altLang="en-US" dirty="0" err="1">
                <a:solidFill>
                  <a:srgbClr val="00B0F0"/>
                </a:solidFill>
              </a:rPr>
              <a:t>&amp;</a:t>
            </a:r>
            <a:r>
              <a:rPr lang="en-US" dirty="0" err="1">
                <a:solidFill>
                  <a:srgbClr val="00B0F0"/>
                </a:solidFill>
              </a:rPr>
              <a:t>P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15962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</a:rPr>
              <a:t>BIDANG-BIDANG HASIL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5" name="Content Placeholder 2"/>
          <p:cNvSpPr/>
          <p:nvPr/>
        </p:nvSpPr>
        <p:spPr bwMode="auto">
          <a:xfrm>
            <a:off x="457200" y="1066800"/>
            <a:ext cx="8534400" cy="5257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54864" tIns="91440"/>
          <a:lstStyle/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chemeClr val="tx1"/>
                </a:solidFill>
                <a:latin typeface="Calibri" pitchFamily="34" charset="0"/>
              </a:rPr>
              <a:t>Pengetahuan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chemeClr val="tx1"/>
                </a:solidFill>
                <a:latin typeface="Calibri" pitchFamily="34" charset="0"/>
              </a:rPr>
              <a:t>Kemahiran praktik 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berfikir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saintifik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Kemahiran berkomunikasi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Kemahiran sosial, semangat berpasukan dan sikap tanggungjawab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Nilai, etika, moral dan profesionalisme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00B0F0"/>
                </a:solidFill>
                <a:latin typeface="Calibri" pitchFamily="34" charset="0"/>
              </a:rPr>
              <a:t>Pengurusan maklumat dan pembelajaran sepanjang hayat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mengurus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keusahawanan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Calibri" pitchFamily="34" charset="0"/>
              </a:rPr>
              <a:t>Kepimpinan</a:t>
            </a:r>
          </a:p>
          <a:p>
            <a:pPr marL="660400" indent="-6604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Char char=""/>
              <a:defRPr/>
            </a:pPr>
            <a:endParaRPr lang="en-US" sz="2800" b="1" dirty="0" err="1" smtClean="0">
              <a:solidFill>
                <a:srgbClr val="00B0F0"/>
              </a:solidFill>
              <a:latin typeface="Calibri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00" y="1295400"/>
            <a:ext cx="2066290" cy="1548765"/>
            <a:chOff x="10800" y="2040"/>
            <a:chExt cx="3254" cy="2439"/>
          </a:xfrm>
        </p:grpSpPr>
        <p:sp>
          <p:nvSpPr>
            <p:cNvPr id="4" name="6-Point Star 3"/>
            <p:cNvSpPr/>
            <p:nvPr/>
          </p:nvSpPr>
          <p:spPr>
            <a:xfrm>
              <a:off x="10800" y="2040"/>
              <a:ext cx="3254" cy="2439"/>
            </a:xfrm>
            <a:prstGeom prst="star6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11400" y="2640"/>
              <a:ext cx="2184" cy="1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altLang="en-US" sz="2000" b="1" dirty="0" err="1">
                  <a:solidFill>
                    <a:srgbClr val="00B0F0"/>
                  </a:solidFill>
                </a:rPr>
                <a:t>Kemahiran</a:t>
              </a:r>
              <a:r>
                <a:rPr lang="en-MY" altLang="en-US" sz="2000" b="1" dirty="0">
                  <a:solidFill>
                    <a:srgbClr val="00B0F0"/>
                  </a:solidFill>
                </a:rPr>
                <a:t> </a:t>
              </a:r>
            </a:p>
            <a:p>
              <a:pPr algn="ctr"/>
              <a:r>
                <a:rPr lang="en-MY" altLang="en-US" sz="2000" b="1" dirty="0" err="1">
                  <a:solidFill>
                    <a:srgbClr val="00B0F0"/>
                  </a:solidFill>
                </a:rPr>
                <a:t>Insaniah</a:t>
              </a:r>
              <a:r>
                <a:rPr lang="en-MY" altLang="en-US" dirty="0">
                  <a:solidFill>
                    <a:srgbClr val="00B0F0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KESIMPULAN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 smtClean="0">
                <a:solidFill>
                  <a:srgbClr val="FFFF00"/>
                </a:solidFill>
              </a:rPr>
              <a:t>Anda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perlu</a:t>
            </a:r>
            <a:r>
              <a:rPr lang="en-US" sz="3200" b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sz="3200" dirty="0" err="1" smtClean="0"/>
              <a:t>Mengambil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smtClean="0"/>
              <a:t>PEO &amp; PLO PDPLI</a:t>
            </a:r>
            <a:endParaRPr lang="en-US" sz="3200" dirty="0" smtClean="0"/>
          </a:p>
          <a:p>
            <a:r>
              <a:rPr lang="en-US" sz="3200" dirty="0" err="1" smtClean="0"/>
              <a:t>Bertanggungjawab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 (</a:t>
            </a:r>
            <a:r>
              <a:rPr lang="en-US" sz="3200" dirty="0" err="1" smtClean="0"/>
              <a:t>mengumpul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bukti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dokumentasi</a:t>
            </a:r>
            <a:r>
              <a:rPr lang="en-US" sz="3200" dirty="0" smtClean="0"/>
              <a:t> </a:t>
            </a:r>
            <a:r>
              <a:rPr lang="en-US" sz="3200" dirty="0" err="1" smtClean="0"/>
              <a:t>selengkapnya</a:t>
            </a:r>
            <a:r>
              <a:rPr lang="en-US" sz="3200" dirty="0" smtClean="0"/>
              <a:t> (</a:t>
            </a:r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i="1" dirty="0" smtClean="0"/>
              <a:t>Show Case File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diambil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sifat-sifat</a:t>
            </a:r>
            <a:r>
              <a:rPr lang="en-US" sz="3200" dirty="0" smtClean="0"/>
              <a:t> </a:t>
            </a:r>
            <a:r>
              <a:rPr lang="en-US" sz="3200" dirty="0" err="1" smtClean="0"/>
              <a:t>keguruan</a:t>
            </a:r>
            <a:r>
              <a:rPr lang="en-US" sz="3200" dirty="0"/>
              <a:t> </a:t>
            </a:r>
            <a:r>
              <a:rPr lang="en-US" sz="3200" dirty="0" smtClean="0"/>
              <a:t>: </a:t>
            </a:r>
            <a:r>
              <a:rPr lang="en-US" sz="3200" dirty="0" err="1" smtClean="0"/>
              <a:t>yakin</a:t>
            </a:r>
            <a:r>
              <a:rPr lang="en-US" sz="3200" dirty="0" smtClean="0"/>
              <a:t>, </a:t>
            </a:r>
            <a:r>
              <a:rPr lang="en-US" sz="3200" dirty="0" err="1" smtClean="0"/>
              <a:t>sopan</a:t>
            </a:r>
            <a:r>
              <a:rPr lang="en-US" sz="3200" dirty="0" smtClean="0"/>
              <a:t>, </a:t>
            </a:r>
            <a:r>
              <a:rPr lang="en-US" sz="3200" dirty="0" err="1" smtClean="0"/>
              <a:t>berpengetahuan</a:t>
            </a:r>
            <a:endParaRPr lang="en-US" sz="3200" dirty="0" smtClean="0"/>
          </a:p>
          <a:p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Sekian</a:t>
            </a:r>
            <a:r>
              <a:rPr lang="en-US" dirty="0" smtClean="0"/>
              <a:t>. 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>
                <a:solidFill>
                  <a:srgbClr val="00B0F0"/>
                </a:solidFill>
              </a:rPr>
              <a:t>Selamat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meneruskan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pengajian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326</Words>
  <Application>Microsoft Office PowerPoint</Application>
  <PresentationFormat>On-screen Show (4:3)</PresentationFormat>
  <Paragraphs>59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MS PMincho</vt:lpstr>
      <vt:lpstr>Wingdings 2</vt:lpstr>
      <vt:lpstr>Office Theme</vt:lpstr>
      <vt:lpstr>PowerPoint Presentation</vt:lpstr>
      <vt:lpstr>ISI KANDUNGAN TAKLIMAT</vt:lpstr>
      <vt:lpstr>Mengapa Perlu Akreditasi?</vt:lpstr>
      <vt:lpstr>Bagaimana Mendapat Akreditasi?</vt:lpstr>
      <vt:lpstr>MQF? MQA?</vt:lpstr>
      <vt:lpstr>4 Peringkat Hasil Pembelajaran</vt:lpstr>
      <vt:lpstr>BIDANG-BIDANG HASIL PEMBELAJARAN</vt:lpstr>
      <vt:lpstr>KESIMPULAN</vt:lpstr>
      <vt:lpstr>Sekian.  Terima kasih. Selamat meneruskan pengajian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33</cp:revision>
  <dcterms:created xsi:type="dcterms:W3CDTF">2014-06-23T12:19:00Z</dcterms:created>
  <dcterms:modified xsi:type="dcterms:W3CDTF">2018-08-19T03:59:15Z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1033-10.1.0.5656</vt:lpwstr>
  </property>
</Properties>
</file>