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3"/>
  </p:sldMasterIdLst>
  <p:notesMasterIdLst>
    <p:notesMasterId r:id="rId5"/>
  </p:notesMasterIdLst>
  <p:sldIdLst>
    <p:sldId id="273" r:id="rId4"/>
    <p:sldId id="338" r:id="rId6"/>
    <p:sldId id="311" r:id="rId7"/>
    <p:sldId id="284" r:id="rId8"/>
    <p:sldId id="285" r:id="rId9"/>
    <p:sldId id="283" r:id="rId10"/>
    <p:sldId id="312" r:id="rId11"/>
    <p:sldId id="258" r:id="rId12"/>
    <p:sldId id="265" r:id="rId13"/>
    <p:sldId id="266" r:id="rId14"/>
    <p:sldId id="267" r:id="rId15"/>
    <p:sldId id="268" r:id="rId16"/>
    <p:sldId id="269" r:id="rId17"/>
    <p:sldId id="313" r:id="rId18"/>
    <p:sldId id="288" r:id="rId19"/>
    <p:sldId id="262" r:id="rId20"/>
    <p:sldId id="281" r:id="rId21"/>
    <p:sldId id="363" r:id="rId22"/>
    <p:sldId id="314" r:id="rId23"/>
    <p:sldId id="315" r:id="rId24"/>
    <p:sldId id="289" r:id="rId25"/>
    <p:sldId id="305" r:id="rId26"/>
    <p:sldId id="296" r:id="rId27"/>
    <p:sldId id="297" r:id="rId28"/>
    <p:sldId id="298" r:id="rId29"/>
    <p:sldId id="270" r:id="rId30"/>
    <p:sldId id="294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90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F7FDC1-24C1-4E26-996D-F5161073070E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20548-2BB0-4077-8ECA-A701B325FA6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8F843-41BC-41C3-90F4-B51EC54D6EBA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BCDBE-CEC8-4A41-8F11-AC293B752B21}" type="slidenum">
              <a:rPr lang="en-GB" smtClean="0"/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BE73C-9BF2-4249-BF46-315EC99A747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8A041-1082-4FB2-93A6-CF661DCD2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1254-BA01-487A-A3EB-CC5CCFEA2D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8A041-1082-4FB2-93A6-CF661DCD2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1254-BA01-487A-A3EB-CC5CCFEA2D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8A041-1082-4FB2-93A6-CF661DCD2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1254-BA01-487A-A3EB-CC5CCFEA2D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8A041-1082-4FB2-93A6-CF661DCD2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1254-BA01-487A-A3EB-CC5CCFEA2D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8A041-1082-4FB2-93A6-CF661DCD2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1254-BA01-487A-A3EB-CC5CCFEA2D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8A041-1082-4FB2-93A6-CF661DCD2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1254-BA01-487A-A3EB-CC5CCFEA2D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8A041-1082-4FB2-93A6-CF661DCD2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1254-BA01-487A-A3EB-CC5CCFEA2D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8A041-1082-4FB2-93A6-CF661DCD2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1254-BA01-487A-A3EB-CC5CCFEA2D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8A041-1082-4FB2-93A6-CF661DCD2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1254-BA01-487A-A3EB-CC5CCFEA2D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8A041-1082-4FB2-93A6-CF661DCD2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1254-BA01-487A-A3EB-CC5CCFEA2D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8A041-1082-4FB2-93A6-CF661DCD2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1254-BA01-487A-A3EB-CC5CCFEA2D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24A30-0DBE-47B0-9B69-C52D66D951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3B04D-A81F-4F07-94DE-2C56AEADB81B}" type="slidenum">
              <a:rPr lang="en-US" smtClean="0"/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8A041-1082-4FB2-93A6-CF661DCD2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81254-BA01-487A-A3EB-CC5CCFEA2D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t0.gstatic.com/images?q=tbn:ANd9GcSVoMMzYT7LYIHyMeB7QX3w1miU-A7fQECkj0_tWbk5XnBXr_FjWw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28600" y="2438400"/>
            <a:ext cx="4572000" cy="20932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520005"/>
            <a:ext cx="9144000" cy="138499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JK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Akreditasi</a:t>
            </a:r>
            <a:endParaRPr lang="en-US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Institut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Guru</a:t>
            </a:r>
            <a:endParaRPr lang="en-US" sz="2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Kampus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Abdul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Razak</a:t>
            </a:r>
            <a:endParaRPr lang="en-US" sz="2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141893"/>
            <a:ext cx="9144000" cy="95410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Jaminan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Kualiti</a:t>
            </a:r>
            <a:endParaRPr lang="en-US" sz="2800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Tinggi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Malaysia</a:t>
            </a:r>
            <a:endParaRPr lang="en-US" sz="2800" i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63836" y="1981200"/>
            <a:ext cx="3886200" cy="3038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TAKLIMAT AKREDITASI</a:t>
            </a:r>
            <a:endParaRPr lang="en-US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PMincho" pitchFamily="18" charset="-128"/>
              <a:ea typeface="MS PMincho" pitchFamily="18" charset="-128"/>
            </a:endParaRPr>
          </a:p>
          <a:p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Untuk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Pelajar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PISMP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Ambilan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Jun 201</a:t>
            </a:r>
            <a:r>
              <a:rPr lang="en-MY" alt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6</a:t>
            </a:r>
            <a:endParaRPr lang="en-MY" altLang="en-US" sz="2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PMincho" pitchFamily="18" charset="-128"/>
              <a:ea typeface="MS PMincho" pitchFamily="18" charset="-128"/>
            </a:endParaRPr>
          </a:p>
          <a:p>
            <a:r>
              <a:rPr lang="en-US" sz="2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oleh</a:t>
            </a:r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</a:t>
            </a:r>
            <a:endParaRPr lang="en-US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PMincho" pitchFamily="18" charset="-128"/>
              <a:ea typeface="MS PMincho" pitchFamily="18" charset="-128"/>
            </a:endParaRPr>
          </a:p>
          <a:p>
            <a:r>
              <a:rPr lang="en-US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Dr. </a:t>
            </a:r>
            <a:r>
              <a:rPr lang="en-US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Gan</a:t>
            </a:r>
            <a:r>
              <a:rPr lang="en-US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We Ling</a:t>
            </a:r>
            <a:endParaRPr lang="en-US" sz="24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PMincho" pitchFamily="18" charset="-128"/>
              <a:ea typeface="MS PMincho" pitchFamily="18" charset="-128"/>
            </a:endParaRPr>
          </a:p>
          <a:p>
            <a:r>
              <a:rPr lang="en-US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(</a:t>
            </a:r>
            <a:r>
              <a:rPr lang="en-MY" altLang="en-US" sz="24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Penyelaras</a:t>
            </a:r>
            <a:r>
              <a:rPr lang="en-US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)</a:t>
            </a:r>
            <a:endParaRPr lang="en-US" sz="2400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PMincho" pitchFamily="18" charset="-128"/>
              <a:ea typeface="MS PMincho" pitchFamily="18" charset="-128"/>
            </a:endParaRPr>
          </a:p>
          <a:p>
            <a:r>
              <a:rPr 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Dr. Ho </a:t>
            </a:r>
            <a:r>
              <a:rPr lang="en-US" sz="24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Theen</a:t>
            </a:r>
            <a:r>
              <a:rPr 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Theen</a:t>
            </a:r>
            <a:endParaRPr lang="en-US" sz="2400" b="1" dirty="0" err="1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PMincho" pitchFamily="18" charset="-128"/>
              <a:ea typeface="MS PMincho" pitchFamily="18" charset="-128"/>
            </a:endParaRPr>
          </a:p>
          <a:p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(</a:t>
            </a:r>
            <a:r>
              <a:rPr lang="en-MY" altLang="en-US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Penolong Penyelaras</a:t>
            </a: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)</a:t>
            </a:r>
            <a:endParaRPr lang="en-US" sz="24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PMincho" pitchFamily="18" charset="-128"/>
              <a:ea typeface="MS PMincho" pitchFamily="1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31838"/>
          </a:xfrm>
        </p:spPr>
        <p:txBody>
          <a:bodyPr/>
          <a:lstStyle/>
          <a:p>
            <a:r>
              <a:rPr lang="en-GB" sz="3600" b="1" dirty="0" smtClean="0">
                <a:solidFill>
                  <a:srgbClr val="FFFF00"/>
                </a:solidFill>
              </a:rPr>
              <a:t>PENGETAHUAN TENTANG PROGRAM</a:t>
            </a:r>
            <a:endParaRPr lang="en-GB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066800"/>
            <a:ext cx="7924800" cy="5562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 err="1" smtClean="0"/>
              <a:t>Pemahaman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MY" altLang="en-US" sz="3200" dirty="0" smtClean="0"/>
              <a:t>struktur dan komponen </a:t>
            </a:r>
            <a:r>
              <a:rPr lang="en-US" sz="3200" dirty="0" smtClean="0"/>
              <a:t> PISMP</a:t>
            </a:r>
            <a:endParaRPr lang="en-US" sz="3200" dirty="0" smtClean="0"/>
          </a:p>
          <a:p>
            <a:r>
              <a:rPr lang="en-US" sz="3200" dirty="0" err="1" smtClean="0"/>
              <a:t>Kursus</a:t>
            </a:r>
            <a:r>
              <a:rPr lang="en-US" sz="3200" dirty="0" smtClean="0"/>
              <a:t> </a:t>
            </a:r>
            <a:r>
              <a:rPr lang="en-US" sz="3200" dirty="0" err="1" smtClean="0"/>
              <a:t>Umum</a:t>
            </a:r>
            <a:endParaRPr lang="en-US" sz="3200" dirty="0" smtClean="0"/>
          </a:p>
          <a:p>
            <a:r>
              <a:rPr lang="en-US" dirty="0" err="1" smtClean="0"/>
              <a:t>Kursus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 smtClean="0"/>
          </a:p>
          <a:p>
            <a:r>
              <a:rPr lang="en-US" dirty="0" err="1" smtClean="0"/>
              <a:t>Kursus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Teras</a:t>
            </a:r>
            <a:endParaRPr lang="en-US" dirty="0" smtClean="0"/>
          </a:p>
          <a:p>
            <a:r>
              <a:rPr lang="en-US" dirty="0" err="1" smtClean="0"/>
              <a:t>Amalan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(PBS I-III, </a:t>
            </a:r>
            <a:r>
              <a:rPr lang="en-US" dirty="0" err="1" smtClean="0"/>
              <a:t>Praktikum</a:t>
            </a:r>
            <a:r>
              <a:rPr lang="en-US" dirty="0" smtClean="0"/>
              <a:t> &amp; </a:t>
            </a:r>
            <a:r>
              <a:rPr lang="en-US" i="1" dirty="0" smtClean="0"/>
              <a:t>Internship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sz="3200" dirty="0" err="1" smtClean="0"/>
              <a:t>Kursus</a:t>
            </a:r>
            <a:r>
              <a:rPr lang="en-US" sz="3200" dirty="0" smtClean="0"/>
              <a:t> </a:t>
            </a:r>
            <a:r>
              <a:rPr lang="en-US" sz="3200" dirty="0" err="1" smtClean="0"/>
              <a:t>Elektif</a:t>
            </a:r>
            <a:r>
              <a:rPr lang="en-US" sz="3200" dirty="0" smtClean="0"/>
              <a:t> (</a:t>
            </a:r>
            <a:r>
              <a:rPr lang="en-US" sz="3200" dirty="0" err="1" smtClean="0"/>
              <a:t>Teras</a:t>
            </a:r>
            <a:r>
              <a:rPr lang="en-US" sz="3200" dirty="0" smtClean="0"/>
              <a:t> &amp; Terbuka)</a:t>
            </a: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31838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PENGETAHUAN TENTANG ASPEK LAIN</a:t>
            </a:r>
            <a:endParaRPr lang="en-GB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066800"/>
            <a:ext cx="7924800" cy="5486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 err="1" smtClean="0"/>
              <a:t>Pengetahuan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kemudahan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perkhidmatan</a:t>
            </a:r>
            <a:r>
              <a:rPr lang="en-US" sz="3200" dirty="0" smtClean="0"/>
              <a:t> </a:t>
            </a:r>
            <a:r>
              <a:rPr lang="en-US" sz="3200" dirty="0" err="1" smtClean="0"/>
              <a:t>sokongan</a:t>
            </a:r>
            <a:r>
              <a:rPr lang="en-US" sz="3200" dirty="0" smtClean="0"/>
              <a:t> </a:t>
            </a:r>
            <a:r>
              <a:rPr lang="en-US" sz="3200" dirty="0" err="1" smtClean="0"/>
              <a:t>bagi</a:t>
            </a:r>
            <a:r>
              <a:rPr lang="en-US" sz="3200" dirty="0" smtClean="0"/>
              <a:t> PISMP</a:t>
            </a:r>
            <a:endParaRPr lang="en-US" sz="3200" dirty="0" smtClean="0"/>
          </a:p>
          <a:p>
            <a:pPr lvl="1"/>
            <a:r>
              <a:rPr lang="en-US" sz="3200" dirty="0" err="1" smtClean="0"/>
              <a:t>Kemudahan</a:t>
            </a:r>
            <a:r>
              <a:rPr lang="en-US" sz="3200" dirty="0" smtClean="0"/>
              <a:t> di IPGKTAR: </a:t>
            </a:r>
            <a:r>
              <a:rPr lang="en-US" sz="3200" dirty="0" err="1" smtClean="0"/>
              <a:t>jenis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lokasi</a:t>
            </a:r>
            <a:endParaRPr lang="en-US" sz="3200" dirty="0" smtClean="0"/>
          </a:p>
          <a:p>
            <a:pPr lvl="2"/>
            <a:r>
              <a:rPr lang="en-US" sz="3200" dirty="0" err="1" smtClean="0"/>
              <a:t>Makmal</a:t>
            </a:r>
            <a:r>
              <a:rPr lang="en-US" sz="3200" dirty="0" smtClean="0"/>
              <a:t> </a:t>
            </a:r>
            <a:r>
              <a:rPr lang="en-US" sz="3200" dirty="0" err="1" smtClean="0"/>
              <a:t>komputer</a:t>
            </a:r>
            <a:r>
              <a:rPr lang="en-US" sz="3200" dirty="0" smtClean="0"/>
              <a:t>, </a:t>
            </a:r>
            <a:r>
              <a:rPr lang="en-US" sz="3200" dirty="0" err="1" smtClean="0"/>
              <a:t>makmal</a:t>
            </a:r>
            <a:r>
              <a:rPr lang="en-US" sz="3200" dirty="0" smtClean="0"/>
              <a:t> </a:t>
            </a:r>
            <a:r>
              <a:rPr lang="en-US" sz="3200" dirty="0" err="1" smtClean="0"/>
              <a:t>bahasa</a:t>
            </a:r>
            <a:r>
              <a:rPr lang="en-US" sz="3200" dirty="0" smtClean="0"/>
              <a:t>, </a:t>
            </a:r>
            <a:r>
              <a:rPr lang="en-US" sz="3200" dirty="0" err="1" smtClean="0"/>
              <a:t>gimnasium</a:t>
            </a:r>
            <a:r>
              <a:rPr lang="en-US" sz="3200" dirty="0" smtClean="0"/>
              <a:t>, </a:t>
            </a:r>
            <a:r>
              <a:rPr lang="en-US" sz="3200" dirty="0" err="1" smtClean="0"/>
              <a:t>bilik</a:t>
            </a:r>
            <a:r>
              <a:rPr lang="en-US" sz="3200" dirty="0" smtClean="0"/>
              <a:t> </a:t>
            </a:r>
            <a:r>
              <a:rPr lang="en-US" sz="3200" dirty="0" err="1" smtClean="0"/>
              <a:t>pengajaran</a:t>
            </a:r>
            <a:r>
              <a:rPr lang="en-US" sz="3200" dirty="0" smtClean="0"/>
              <a:t> </a:t>
            </a:r>
            <a:r>
              <a:rPr lang="en-US" sz="3200" dirty="0" err="1" smtClean="0"/>
              <a:t>mikro</a:t>
            </a:r>
            <a:r>
              <a:rPr lang="en-US" sz="3200" dirty="0" smtClean="0"/>
              <a:t>, </a:t>
            </a:r>
            <a:r>
              <a:rPr lang="en-US" sz="3200" dirty="0" err="1" smtClean="0"/>
              <a:t>dll</a:t>
            </a:r>
            <a:endParaRPr lang="en-US" sz="3200" dirty="0" smtClean="0"/>
          </a:p>
          <a:p>
            <a:pPr lvl="2"/>
            <a:r>
              <a:rPr lang="en-US" sz="3200" dirty="0" smtClean="0"/>
              <a:t>Bas</a:t>
            </a:r>
            <a:endParaRPr lang="en-US" sz="3200" dirty="0" smtClean="0"/>
          </a:p>
          <a:p>
            <a:pPr lvl="1"/>
            <a:r>
              <a:rPr lang="en-US" sz="3200" dirty="0" err="1" smtClean="0"/>
              <a:t>Perkhidmatan</a:t>
            </a:r>
            <a:r>
              <a:rPr lang="en-US" sz="3200" dirty="0" smtClean="0"/>
              <a:t> di IPGKTAR</a:t>
            </a:r>
            <a:endParaRPr lang="en-US" sz="3200" dirty="0" smtClean="0"/>
          </a:p>
          <a:p>
            <a:pPr lvl="2"/>
            <a:r>
              <a:rPr lang="en-US" sz="3200" dirty="0" err="1" smtClean="0"/>
              <a:t>Perpustakaan</a:t>
            </a:r>
            <a:r>
              <a:rPr lang="en-US" sz="3200" dirty="0" smtClean="0"/>
              <a:t>, </a:t>
            </a:r>
            <a:r>
              <a:rPr lang="en-US" sz="3200" dirty="0" err="1" smtClean="0"/>
              <a:t>Kaunseling</a:t>
            </a:r>
            <a:r>
              <a:rPr lang="en-US" sz="3200" dirty="0" smtClean="0"/>
              <a:t>, Mentoring</a:t>
            </a: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31838"/>
          </a:xfrm>
        </p:spPr>
        <p:txBody>
          <a:bodyPr/>
          <a:lstStyle/>
          <a:p>
            <a:r>
              <a:rPr lang="en-US" sz="3600" b="1" dirty="0">
                <a:solidFill>
                  <a:srgbClr val="FFFF00"/>
                </a:solidFill>
              </a:rPr>
              <a:t>PENGETAHUAN TENTANG ASPEK LAIN</a:t>
            </a:r>
            <a:endParaRPr lang="en-GB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066800"/>
            <a:ext cx="7924800" cy="54864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sz="3200" dirty="0" err="1" smtClean="0"/>
              <a:t>Pengetahuan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kemudahan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perkhidmatan</a:t>
            </a:r>
            <a:r>
              <a:rPr lang="en-US" sz="3200" dirty="0" smtClean="0"/>
              <a:t> </a:t>
            </a:r>
            <a:r>
              <a:rPr lang="en-US" sz="3200" dirty="0" err="1" smtClean="0"/>
              <a:t>sokongan</a:t>
            </a:r>
            <a:r>
              <a:rPr lang="en-US" sz="3200" dirty="0" smtClean="0"/>
              <a:t> </a:t>
            </a:r>
            <a:r>
              <a:rPr lang="en-US" sz="3200" dirty="0" err="1" smtClean="0"/>
              <a:t>bagi</a:t>
            </a:r>
            <a:r>
              <a:rPr lang="en-US" sz="3200" dirty="0" smtClean="0"/>
              <a:t> PISMP</a:t>
            </a:r>
            <a:endParaRPr lang="en-US" sz="3200" dirty="0" smtClean="0"/>
          </a:p>
          <a:p>
            <a:pPr lvl="1"/>
            <a:r>
              <a:rPr lang="en-US" sz="3200" dirty="0" err="1" smtClean="0"/>
              <a:t>Berapa</a:t>
            </a:r>
            <a:r>
              <a:rPr lang="en-US" sz="3200" dirty="0" smtClean="0"/>
              <a:t> </a:t>
            </a:r>
            <a:r>
              <a:rPr lang="en-US" sz="3200" dirty="0" err="1" smtClean="0"/>
              <a:t>kerapkah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menggunakan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kemudahan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perkhidmatan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?</a:t>
            </a:r>
            <a:endParaRPr lang="en-US" sz="3200" dirty="0" smtClean="0"/>
          </a:p>
          <a:p>
            <a:pPr lvl="1"/>
            <a:r>
              <a:rPr lang="en-US" sz="3200" dirty="0" err="1" smtClean="0"/>
              <a:t>Terangkan</a:t>
            </a:r>
            <a:r>
              <a:rPr lang="en-US" sz="3200" dirty="0" smtClean="0"/>
              <a:t> proses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mendapatkan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menggunakan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kemudahan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perkhidmatan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pPr lvl="1"/>
            <a:r>
              <a:rPr lang="en-US" sz="3200" dirty="0" err="1" smtClean="0"/>
              <a:t>Terangkan</a:t>
            </a:r>
            <a:r>
              <a:rPr lang="en-US" sz="3200" dirty="0" smtClean="0"/>
              <a:t> </a:t>
            </a:r>
            <a:r>
              <a:rPr lang="en-US" sz="3200" dirty="0" err="1" smtClean="0"/>
              <a:t>bagaimana</a:t>
            </a:r>
            <a:r>
              <a:rPr lang="en-US" sz="3200" dirty="0" smtClean="0"/>
              <a:t> </a:t>
            </a:r>
            <a:r>
              <a:rPr lang="en-US" sz="3200" dirty="0" err="1" smtClean="0"/>
              <a:t>kemudahan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perkhidmatan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 </a:t>
            </a:r>
            <a:r>
              <a:rPr lang="en-US" sz="3200" dirty="0" err="1" smtClean="0"/>
              <a:t>membantu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memperolehi</a:t>
            </a:r>
            <a:r>
              <a:rPr lang="en-US" sz="3200" dirty="0" smtClean="0"/>
              <a:t>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pembelajaran</a:t>
            </a:r>
            <a:r>
              <a:rPr lang="en-US" sz="3200" dirty="0" smtClean="0"/>
              <a:t> </a:t>
            </a:r>
            <a:r>
              <a:rPr lang="en-US" sz="3200" dirty="0" err="1" smtClean="0"/>
              <a:t>tertentu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31838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SIFAT YANG PERLU ADA</a:t>
            </a:r>
            <a:endParaRPr lang="en-GB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066800"/>
            <a:ext cx="7924800" cy="5486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 err="1" smtClean="0"/>
              <a:t>Sifat</a:t>
            </a:r>
            <a:r>
              <a:rPr lang="en-US" sz="3200" dirty="0" smtClean="0"/>
              <a:t> </a:t>
            </a:r>
            <a:r>
              <a:rPr lang="en-US" sz="3200" u="sng" dirty="0" err="1" smtClean="0"/>
              <a:t>berdikari</a:t>
            </a:r>
            <a:r>
              <a:rPr lang="en-US" sz="3200" u="sng" dirty="0" smtClean="0"/>
              <a:t> </a:t>
            </a:r>
            <a:r>
              <a:rPr lang="en-US" sz="3200" u="sng" dirty="0" err="1" smtClean="0"/>
              <a:t>dan</a:t>
            </a:r>
            <a:r>
              <a:rPr lang="en-US" sz="3200" u="sng" dirty="0" smtClean="0"/>
              <a:t> </a:t>
            </a:r>
            <a:r>
              <a:rPr lang="en-US" sz="3200" u="sng" dirty="0" err="1" smtClean="0"/>
              <a:t>berarah</a:t>
            </a:r>
            <a:r>
              <a:rPr lang="en-US" sz="3200" u="sng" dirty="0" smtClean="0"/>
              <a:t> </a:t>
            </a:r>
            <a:r>
              <a:rPr lang="en-US" sz="3200" u="sng" dirty="0" err="1" smtClean="0"/>
              <a:t>kendiri</a:t>
            </a:r>
            <a:r>
              <a:rPr lang="en-US" sz="3200" u="sng" dirty="0" smtClean="0"/>
              <a:t> </a:t>
            </a:r>
            <a:r>
              <a:rPr lang="en-US" sz="3200" dirty="0" smtClean="0"/>
              <a:t>(independent and self-directed learner)</a:t>
            </a:r>
            <a:endParaRPr lang="en-US" sz="3200" dirty="0" smtClean="0"/>
          </a:p>
          <a:p>
            <a:pPr lvl="1"/>
            <a:r>
              <a:rPr lang="en-US" sz="3200" dirty="0" err="1" smtClean="0"/>
              <a:t>Bagaimanakah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membuat</a:t>
            </a:r>
            <a:r>
              <a:rPr lang="en-US" sz="3200" dirty="0" smtClean="0"/>
              <a:t> </a:t>
            </a:r>
            <a:r>
              <a:rPr lang="en-US" sz="3200" dirty="0" err="1" smtClean="0"/>
              <a:t>persediaan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menghadiri</a:t>
            </a:r>
            <a:r>
              <a:rPr lang="en-US" sz="3200" dirty="0" smtClean="0"/>
              <a:t> </a:t>
            </a:r>
            <a:r>
              <a:rPr lang="en-US" sz="3200" dirty="0" err="1" smtClean="0"/>
              <a:t>kuliah</a:t>
            </a:r>
            <a:r>
              <a:rPr lang="en-US" sz="3200" dirty="0" smtClean="0"/>
              <a:t>?</a:t>
            </a:r>
            <a:endParaRPr lang="en-US" sz="3200" dirty="0" smtClean="0"/>
          </a:p>
          <a:p>
            <a:pPr lvl="1"/>
            <a:r>
              <a:rPr lang="en-US" sz="3200" dirty="0" err="1" smtClean="0"/>
              <a:t>Bagaimanakah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mendapat</a:t>
            </a:r>
            <a:r>
              <a:rPr lang="en-US" sz="3200" dirty="0" smtClean="0"/>
              <a:t> </a:t>
            </a:r>
            <a:r>
              <a:rPr lang="en-US" sz="3200" dirty="0" err="1" smtClean="0"/>
              <a:t>bahan</a:t>
            </a:r>
            <a:r>
              <a:rPr lang="en-US" sz="3200" dirty="0" smtClean="0"/>
              <a:t> </a:t>
            </a:r>
            <a:r>
              <a:rPr lang="en-US" sz="3200" dirty="0" err="1" smtClean="0"/>
              <a:t>rujukan</a:t>
            </a:r>
            <a:r>
              <a:rPr lang="en-US" sz="3200" dirty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sesuatu</a:t>
            </a:r>
            <a:r>
              <a:rPr lang="en-US" sz="3200" dirty="0" smtClean="0"/>
              <a:t> </a:t>
            </a:r>
            <a:r>
              <a:rPr lang="en-US" sz="3200" dirty="0" err="1" smtClean="0"/>
              <a:t>kursus</a:t>
            </a:r>
            <a:r>
              <a:rPr lang="en-US" sz="3200" dirty="0" smtClean="0"/>
              <a:t>?</a:t>
            </a:r>
            <a:endParaRPr lang="en-US" sz="3200" dirty="0" smtClean="0"/>
          </a:p>
          <a:p>
            <a:pPr lvl="1"/>
            <a:r>
              <a:rPr lang="en-US" sz="3200" dirty="0" err="1" smtClean="0"/>
              <a:t>Terangkan</a:t>
            </a:r>
            <a:r>
              <a:rPr lang="en-US" sz="3200" dirty="0" smtClean="0"/>
              <a:t> </a:t>
            </a:r>
            <a:r>
              <a:rPr lang="en-US" sz="3200" dirty="0" err="1" smtClean="0"/>
              <a:t>bagaimana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menyiapkan</a:t>
            </a:r>
            <a:r>
              <a:rPr lang="en-US" sz="3200" dirty="0" smtClean="0"/>
              <a:t> </a:t>
            </a:r>
            <a:r>
              <a:rPr lang="en-US" sz="3200" dirty="0" err="1" smtClean="0"/>
              <a:t>kerja</a:t>
            </a:r>
            <a:r>
              <a:rPr lang="en-US" sz="3200" dirty="0" smtClean="0"/>
              <a:t> </a:t>
            </a:r>
            <a:r>
              <a:rPr lang="en-US" sz="3200" dirty="0" err="1" smtClean="0"/>
              <a:t>kursus</a:t>
            </a:r>
            <a:r>
              <a:rPr lang="en-US" sz="3200" dirty="0" smtClean="0"/>
              <a:t>. </a:t>
            </a:r>
            <a:endParaRPr lang="en-US" sz="3200" dirty="0" smtClean="0"/>
          </a:p>
          <a:p>
            <a:pPr lvl="1"/>
            <a:r>
              <a:rPr lang="en-US" sz="3200" dirty="0" err="1" smtClean="0">
                <a:solidFill>
                  <a:srgbClr val="92D050"/>
                </a:solidFill>
              </a:rPr>
              <a:t>Terangkan</a:t>
            </a:r>
            <a:r>
              <a:rPr lang="en-US" sz="3200" dirty="0" smtClean="0">
                <a:solidFill>
                  <a:srgbClr val="92D050"/>
                </a:solidFill>
              </a:rPr>
              <a:t> </a:t>
            </a:r>
            <a:r>
              <a:rPr lang="en-US" sz="3200" dirty="0" err="1" smtClean="0">
                <a:solidFill>
                  <a:srgbClr val="92D050"/>
                </a:solidFill>
              </a:rPr>
              <a:t>tentang</a:t>
            </a:r>
            <a:r>
              <a:rPr lang="en-US" sz="3200" dirty="0" smtClean="0">
                <a:solidFill>
                  <a:srgbClr val="92D050"/>
                </a:solidFill>
              </a:rPr>
              <a:t> </a:t>
            </a:r>
            <a:r>
              <a:rPr lang="en-US" sz="3200" dirty="0" err="1" smtClean="0">
                <a:solidFill>
                  <a:srgbClr val="92D050"/>
                </a:solidFill>
              </a:rPr>
              <a:t>struktur</a:t>
            </a:r>
            <a:r>
              <a:rPr lang="en-US" sz="3200" dirty="0" smtClean="0">
                <a:solidFill>
                  <a:srgbClr val="92D050"/>
                </a:solidFill>
              </a:rPr>
              <a:t> </a:t>
            </a:r>
            <a:r>
              <a:rPr lang="en-US" sz="3200" dirty="0" err="1" smtClean="0">
                <a:solidFill>
                  <a:srgbClr val="92D050"/>
                </a:solidFill>
              </a:rPr>
              <a:t>dan</a:t>
            </a:r>
            <a:r>
              <a:rPr lang="en-US" sz="3200" dirty="0" smtClean="0">
                <a:solidFill>
                  <a:srgbClr val="92D050"/>
                </a:solidFill>
              </a:rPr>
              <a:t> </a:t>
            </a:r>
            <a:r>
              <a:rPr lang="en-US" sz="3200" dirty="0" err="1" smtClean="0">
                <a:solidFill>
                  <a:srgbClr val="92D050"/>
                </a:solidFill>
              </a:rPr>
              <a:t>peranan</a:t>
            </a:r>
            <a:r>
              <a:rPr lang="en-US" sz="3200" dirty="0" smtClean="0">
                <a:solidFill>
                  <a:srgbClr val="92D050"/>
                </a:solidFill>
              </a:rPr>
              <a:t> JPP.</a:t>
            </a:r>
            <a:endParaRPr lang="en-US" sz="3200" dirty="0" smtClean="0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MY" altLang="en-US"/>
              <a:t>segmen 3:  outcome-based education</a:t>
            </a:r>
            <a:endParaRPr lang="en-MY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Outcome-based Education (OBE)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lstStyle/>
          <a:p>
            <a:r>
              <a:rPr lang="en-MY" altLang="en-US" b="1" dirty="0">
                <a:solidFill>
                  <a:srgbClr val="FFC000"/>
                </a:solidFill>
              </a:rPr>
              <a:t>PEO </a:t>
            </a:r>
            <a:r>
              <a:rPr lang="en-MY" altLang="en-US" dirty="0">
                <a:solidFill>
                  <a:srgbClr val="FFC000"/>
                </a:solidFill>
              </a:rPr>
              <a:t>(Program Educational Objectives) - hasil pembelajaran yang dicapai selepas 5 tahun bergarduat</a:t>
            </a:r>
            <a:endParaRPr lang="en-MY" altLang="en-US" dirty="0">
              <a:solidFill>
                <a:srgbClr val="FFC000"/>
              </a:solidFill>
            </a:endParaRPr>
          </a:p>
          <a:p>
            <a:r>
              <a:rPr lang="en-US" b="1" dirty="0">
                <a:solidFill>
                  <a:srgbClr val="92D050"/>
                </a:solidFill>
              </a:rPr>
              <a:t>PLO</a:t>
            </a:r>
            <a:r>
              <a:rPr lang="en-US" dirty="0">
                <a:solidFill>
                  <a:srgbClr val="92D050"/>
                </a:solidFill>
              </a:rPr>
              <a:t> (Program Learning Outcome) – </a:t>
            </a:r>
            <a:r>
              <a:rPr lang="en-US" dirty="0" err="1">
                <a:solidFill>
                  <a:srgbClr val="92D050"/>
                </a:solidFill>
              </a:rPr>
              <a:t>hasil</a:t>
            </a:r>
            <a:r>
              <a:rPr lang="en-US" dirty="0">
                <a:solidFill>
                  <a:srgbClr val="92D050"/>
                </a:solidFill>
              </a:rPr>
              <a:t> </a:t>
            </a:r>
            <a:r>
              <a:rPr lang="en-US" dirty="0" err="1">
                <a:solidFill>
                  <a:srgbClr val="92D050"/>
                </a:solidFill>
              </a:rPr>
              <a:t>pembelajaran</a:t>
            </a:r>
            <a:r>
              <a:rPr lang="en-US" dirty="0">
                <a:solidFill>
                  <a:srgbClr val="92D050"/>
                </a:solidFill>
              </a:rPr>
              <a:t> yang </a:t>
            </a:r>
            <a:r>
              <a:rPr lang="en-US" dirty="0" err="1">
                <a:solidFill>
                  <a:srgbClr val="92D050"/>
                </a:solidFill>
              </a:rPr>
              <a:t>dicapai</a:t>
            </a:r>
            <a:r>
              <a:rPr lang="en-US" dirty="0">
                <a:solidFill>
                  <a:srgbClr val="92D050"/>
                </a:solidFill>
              </a:rPr>
              <a:t> </a:t>
            </a:r>
            <a:r>
              <a:rPr lang="en-US" dirty="0" err="1">
                <a:solidFill>
                  <a:srgbClr val="92D050"/>
                </a:solidFill>
              </a:rPr>
              <a:t>selepas</a:t>
            </a:r>
            <a:r>
              <a:rPr lang="en-US" dirty="0">
                <a:solidFill>
                  <a:srgbClr val="92D050"/>
                </a:solidFill>
              </a:rPr>
              <a:t> </a:t>
            </a:r>
            <a:r>
              <a:rPr lang="en-US" dirty="0" err="1">
                <a:solidFill>
                  <a:srgbClr val="92D050"/>
                </a:solidFill>
              </a:rPr>
              <a:t>mengikuti</a:t>
            </a:r>
            <a:r>
              <a:rPr lang="en-US" dirty="0">
                <a:solidFill>
                  <a:srgbClr val="92D050"/>
                </a:solidFill>
              </a:rPr>
              <a:t> </a:t>
            </a:r>
            <a:r>
              <a:rPr lang="en-US" dirty="0" err="1">
                <a:solidFill>
                  <a:srgbClr val="92D050"/>
                </a:solidFill>
              </a:rPr>
              <a:t>satu</a:t>
            </a:r>
            <a:r>
              <a:rPr lang="en-US" dirty="0">
                <a:solidFill>
                  <a:srgbClr val="92D050"/>
                </a:solidFill>
              </a:rPr>
              <a:t> program </a:t>
            </a:r>
            <a:endParaRPr lang="en-US" dirty="0">
              <a:solidFill>
                <a:srgbClr val="92D050"/>
              </a:solidFill>
            </a:endParaRPr>
          </a:p>
          <a:p>
            <a:r>
              <a:rPr lang="en-US" b="1" dirty="0" smtClean="0">
                <a:solidFill>
                  <a:srgbClr val="FFFF00"/>
                </a:solidFill>
              </a:rPr>
              <a:t>CLO</a:t>
            </a:r>
            <a:r>
              <a:rPr lang="en-US" dirty="0" smtClean="0">
                <a:solidFill>
                  <a:srgbClr val="FFFF00"/>
                </a:solidFill>
              </a:rPr>
              <a:t> (Course Learning Outcome) – </a:t>
            </a:r>
            <a:r>
              <a:rPr lang="en-US" dirty="0" err="1" smtClean="0">
                <a:solidFill>
                  <a:srgbClr val="FFFF00"/>
                </a:solidFill>
              </a:rPr>
              <a:t>hasil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pembelajaran</a:t>
            </a:r>
            <a:r>
              <a:rPr lang="en-US" dirty="0" smtClean="0">
                <a:solidFill>
                  <a:srgbClr val="FFFF00"/>
                </a:solidFill>
              </a:rPr>
              <a:t> yang </a:t>
            </a:r>
            <a:r>
              <a:rPr lang="en-US" dirty="0" err="1" smtClean="0">
                <a:solidFill>
                  <a:srgbClr val="FFFF00"/>
                </a:solidFill>
              </a:rPr>
              <a:t>dicapai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selepas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mengambil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satu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kursus</a:t>
            </a:r>
            <a:r>
              <a:rPr lang="en-US" dirty="0" smtClean="0">
                <a:solidFill>
                  <a:srgbClr val="FFFF00"/>
                </a:solidFill>
              </a:rPr>
              <a:t> / </a:t>
            </a:r>
            <a:r>
              <a:rPr lang="en-US" dirty="0" err="1" smtClean="0">
                <a:solidFill>
                  <a:srgbClr val="FFFF00"/>
                </a:solidFill>
              </a:rPr>
              <a:t>mata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pelajaran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rgbClr val="00B0F0"/>
                </a:solidFill>
              </a:rPr>
              <a:t>TLO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(Topic/Teaching Learning Outcome) – </a:t>
            </a:r>
            <a:r>
              <a:rPr lang="en-US" dirty="0" err="1">
                <a:solidFill>
                  <a:srgbClr val="00B0F0"/>
                </a:solidFill>
              </a:rPr>
              <a:t>hasil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pembelajaran</a:t>
            </a:r>
            <a:r>
              <a:rPr lang="en-US" dirty="0">
                <a:solidFill>
                  <a:srgbClr val="00B0F0"/>
                </a:solidFill>
              </a:rPr>
              <a:t> yang </a:t>
            </a:r>
            <a:r>
              <a:rPr lang="en-US" dirty="0" err="1">
                <a:solidFill>
                  <a:srgbClr val="00B0F0"/>
                </a:solidFill>
              </a:rPr>
              <a:t>dicapai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selepas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satu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sesi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P</a:t>
            </a:r>
            <a:r>
              <a:rPr lang="en-MY" altLang="en-US" dirty="0" err="1">
                <a:solidFill>
                  <a:srgbClr val="00B0F0"/>
                </a:solidFill>
              </a:rPr>
              <a:t>&amp;</a:t>
            </a:r>
            <a:r>
              <a:rPr lang="en-US" dirty="0" err="1">
                <a:solidFill>
                  <a:srgbClr val="00B0F0"/>
                </a:solidFill>
              </a:rPr>
              <a:t>P</a:t>
            </a:r>
            <a:endParaRPr lang="en-US" dirty="0">
              <a:solidFill>
                <a:srgbClr val="00B0F0"/>
              </a:solidFill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15962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rgbClr val="FFC000"/>
                </a:solidFill>
              </a:rPr>
              <a:t>BIDANG-BIDANG HASIL PEMBELAJARAN</a:t>
            </a:r>
            <a:endParaRPr lang="en-US" sz="3600" b="1" dirty="0" smtClean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066800"/>
            <a:ext cx="7924800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/>
          </a:p>
          <a:p>
            <a:pPr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 smtClean="0"/>
          </a:p>
        </p:txBody>
      </p:sp>
      <p:sp>
        <p:nvSpPr>
          <p:cNvPr id="5" name="Content Placeholder 2"/>
          <p:cNvSpPr/>
          <p:nvPr/>
        </p:nvSpPr>
        <p:spPr bwMode="auto">
          <a:xfrm>
            <a:off x="457200" y="1066800"/>
            <a:ext cx="8534400" cy="52578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54864" tIns="91440"/>
          <a:lstStyle/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sv-SE" sz="2800" b="1" dirty="0" smtClean="0">
                <a:solidFill>
                  <a:schemeClr val="tx1"/>
                </a:solidFill>
                <a:latin typeface="Calibri" pitchFamily="34" charset="0"/>
              </a:rPr>
              <a:t>Pengetahuan</a:t>
            </a:r>
            <a:endParaRPr lang="sv-SE" sz="28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sv-SE" sz="2800" b="1" dirty="0" smtClean="0">
                <a:solidFill>
                  <a:schemeClr val="tx1"/>
                </a:solidFill>
                <a:latin typeface="Calibri" pitchFamily="34" charset="0"/>
              </a:rPr>
              <a:t>Kemahiran praktik </a:t>
            </a:r>
            <a:endParaRPr lang="sv-SE" sz="28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Kemahiran</a:t>
            </a:r>
            <a:r>
              <a:rPr lang="en-US" sz="2800" b="1" dirty="0" smtClean="0">
                <a:solidFill>
                  <a:srgbClr val="00B0F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berfikir</a:t>
            </a:r>
            <a:r>
              <a:rPr lang="en-US" sz="2800" b="1" dirty="0" smtClean="0">
                <a:solidFill>
                  <a:srgbClr val="00B0F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dan</a:t>
            </a:r>
            <a:r>
              <a:rPr lang="en-US" sz="2800" b="1" dirty="0" smtClean="0">
                <a:solidFill>
                  <a:srgbClr val="00B0F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saintifik</a:t>
            </a:r>
            <a:endParaRPr lang="en-US" sz="2800" b="1" dirty="0" err="1" smtClean="0">
              <a:solidFill>
                <a:srgbClr val="00B0F0"/>
              </a:solidFill>
              <a:latin typeface="Calibri" pitchFamily="34" charset="0"/>
            </a:endParaRP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fi-FI" sz="2800" b="1" dirty="0" smtClean="0">
                <a:solidFill>
                  <a:srgbClr val="00B0F0"/>
                </a:solidFill>
                <a:latin typeface="Calibri" pitchFamily="34" charset="0"/>
              </a:rPr>
              <a:t>Kemahiran berkomunikasi</a:t>
            </a:r>
            <a:endParaRPr lang="fi-FI" sz="2800" b="1" dirty="0" smtClean="0">
              <a:solidFill>
                <a:srgbClr val="00B0F0"/>
              </a:solidFill>
              <a:latin typeface="Calibri" pitchFamily="34" charset="0"/>
            </a:endParaRP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fi-FI" sz="2800" b="1" dirty="0" smtClean="0">
                <a:solidFill>
                  <a:srgbClr val="00B0F0"/>
                </a:solidFill>
                <a:latin typeface="Calibri" pitchFamily="34" charset="0"/>
              </a:rPr>
              <a:t>Kemahiran sosial, semangat berpasukan dan sikap tanggungjawab</a:t>
            </a:r>
            <a:endParaRPr lang="fi-FI" sz="2800" b="1" dirty="0" smtClean="0">
              <a:solidFill>
                <a:srgbClr val="00B0F0"/>
              </a:solidFill>
              <a:latin typeface="Calibri" pitchFamily="34" charset="0"/>
            </a:endParaRP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fi-FI" sz="2800" b="1" dirty="0" smtClean="0">
                <a:solidFill>
                  <a:srgbClr val="00B0F0"/>
                </a:solidFill>
                <a:latin typeface="Calibri" pitchFamily="34" charset="0"/>
              </a:rPr>
              <a:t>Nilai, etika, moral dan profesionalisme</a:t>
            </a:r>
            <a:endParaRPr lang="fi-FI" sz="2800" b="1" dirty="0" smtClean="0">
              <a:solidFill>
                <a:srgbClr val="00B0F0"/>
              </a:solidFill>
              <a:latin typeface="Calibri" pitchFamily="34" charset="0"/>
            </a:endParaRP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fi-FI" sz="2800" b="1" dirty="0" smtClean="0">
                <a:solidFill>
                  <a:srgbClr val="00B0F0"/>
                </a:solidFill>
                <a:latin typeface="Calibri" pitchFamily="34" charset="0"/>
              </a:rPr>
              <a:t>Pengurusan maklumat dan pembelajaran sepanjang hayat</a:t>
            </a:r>
            <a:endParaRPr lang="fi-FI" sz="2800" b="1" dirty="0" smtClean="0">
              <a:solidFill>
                <a:srgbClr val="00B0F0"/>
              </a:solidFill>
              <a:latin typeface="Calibri" pitchFamily="34" charset="0"/>
            </a:endParaRP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Kemahiran</a:t>
            </a:r>
            <a:r>
              <a:rPr lang="en-US" sz="2800" b="1" dirty="0" smtClean="0">
                <a:solidFill>
                  <a:srgbClr val="00B0F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mengurus</a:t>
            </a:r>
            <a:r>
              <a:rPr lang="en-US" sz="2800" b="1" dirty="0" smtClean="0">
                <a:solidFill>
                  <a:srgbClr val="00B0F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dan</a:t>
            </a:r>
            <a:r>
              <a:rPr lang="en-US" sz="2800" b="1" dirty="0" smtClean="0">
                <a:solidFill>
                  <a:srgbClr val="00B0F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keusahawanan</a:t>
            </a:r>
            <a:endParaRPr lang="en-US" sz="2800" b="1" dirty="0" err="1" smtClean="0">
              <a:solidFill>
                <a:srgbClr val="00B0F0"/>
              </a:solidFill>
              <a:latin typeface="Calibri" pitchFamily="34" charset="0"/>
            </a:endParaRP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Kepimpinan</a:t>
            </a:r>
            <a:endParaRPr lang="en-US" sz="2800" b="1" dirty="0" err="1" smtClean="0">
              <a:solidFill>
                <a:srgbClr val="00B0F0"/>
              </a:solidFill>
              <a:latin typeface="Calibri" pitchFamily="34" charset="0"/>
            </a:endParaRPr>
          </a:p>
          <a:p>
            <a:pPr marL="660400" indent="-660400" fontAlgn="auto">
              <a:spcBef>
                <a:spcPct val="20000"/>
              </a:spcBef>
              <a:spcAft>
                <a:spcPts val="0"/>
              </a:spcAft>
              <a:buFont typeface="Wingdings 2" pitchFamily="18" charset="2"/>
              <a:buChar char=""/>
              <a:defRPr/>
            </a:pPr>
            <a:endParaRPr lang="en-US" sz="2800" b="1" dirty="0" err="1" smtClean="0">
              <a:solidFill>
                <a:srgbClr val="00B0F0"/>
              </a:solidFill>
              <a:latin typeface="Calibri" pitchFamily="34" charset="0"/>
              <a:cs typeface="+mn-cs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858000" y="1295400"/>
            <a:ext cx="2066290" cy="1548765"/>
            <a:chOff x="10800" y="2040"/>
            <a:chExt cx="3254" cy="2439"/>
          </a:xfrm>
        </p:grpSpPr>
        <p:sp>
          <p:nvSpPr>
            <p:cNvPr id="4" name="6-Point Star 3"/>
            <p:cNvSpPr/>
            <p:nvPr/>
          </p:nvSpPr>
          <p:spPr>
            <a:xfrm>
              <a:off x="10800" y="2040"/>
              <a:ext cx="3254" cy="2439"/>
            </a:xfrm>
            <a:prstGeom prst="star6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  <p:sp>
          <p:nvSpPr>
            <p:cNvPr id="6" name="Text Box 5"/>
            <p:cNvSpPr txBox="1"/>
            <p:nvPr/>
          </p:nvSpPr>
          <p:spPr>
            <a:xfrm>
              <a:off x="11400" y="2640"/>
              <a:ext cx="2184" cy="1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MY" altLang="en-US" sz="2000" b="1">
                  <a:solidFill>
                    <a:srgbClr val="00B0F0"/>
                  </a:solidFill>
                </a:rPr>
                <a:t>Kemahiran </a:t>
              </a:r>
              <a:endParaRPr lang="en-MY" altLang="en-US" sz="2000" b="1">
                <a:solidFill>
                  <a:srgbClr val="00B0F0"/>
                </a:solidFill>
              </a:endParaRPr>
            </a:p>
            <a:p>
              <a:pPr algn="ctr"/>
              <a:r>
                <a:rPr lang="en-MY" altLang="en-US" sz="2000" b="1">
                  <a:solidFill>
                    <a:srgbClr val="00B0F0"/>
                  </a:solidFill>
                </a:rPr>
                <a:t>Insaniah</a:t>
              </a:r>
              <a:r>
                <a:rPr lang="en-MY" altLang="en-US">
                  <a:solidFill>
                    <a:srgbClr val="00B0F0"/>
                  </a:solidFill>
                </a:rPr>
                <a:t> </a:t>
              </a:r>
              <a:endParaRPr lang="en-MY" altLang="en-US">
                <a:solidFill>
                  <a:srgbClr val="00B0F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_s227345"/>
          <p:cNvSpPr>
            <a:spLocks noChangeArrowheads="1"/>
          </p:cNvSpPr>
          <p:nvPr/>
        </p:nvSpPr>
        <p:spPr bwMode="auto">
          <a:xfrm>
            <a:off x="215265" y="1377315"/>
            <a:ext cx="3517265" cy="766445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87782" tIns="43891" rIns="87782" bIns="43891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1600" b="1" dirty="0" err="1" smtClean="0">
                <a:solidFill>
                  <a:schemeClr val="bg1"/>
                </a:solidFill>
                <a:latin typeface="Arial Narrow" pitchFamily="34" charset="0"/>
              </a:rPr>
              <a:t>Programme</a:t>
            </a:r>
            <a:r>
              <a:rPr lang="en-US" altLang="en-US" sz="1600" b="1" dirty="0" smtClean="0">
                <a:solidFill>
                  <a:schemeClr val="bg1"/>
                </a:solidFill>
                <a:latin typeface="Arial Narrow" pitchFamily="34" charset="0"/>
              </a:rPr>
              <a:t> Educational Objectives</a:t>
            </a:r>
            <a:r>
              <a:rPr lang="en-US" altLang="en-US" sz="18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endParaRPr lang="en-US" altLang="en-US" sz="1800" b="1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 smtClean="0">
                <a:solidFill>
                  <a:schemeClr val="bg1"/>
                </a:solidFill>
                <a:latin typeface="Arial Narrow" pitchFamily="34" charset="0"/>
              </a:rPr>
              <a:t>(PEO)</a:t>
            </a:r>
          </a:p>
        </p:txBody>
      </p:sp>
      <p:sp>
        <p:nvSpPr>
          <p:cNvPr id="8" name="_s227351"/>
          <p:cNvSpPr>
            <a:spLocks noChangeArrowheads="1"/>
          </p:cNvSpPr>
          <p:nvPr/>
        </p:nvSpPr>
        <p:spPr bwMode="auto">
          <a:xfrm>
            <a:off x="201613" y="2924175"/>
            <a:ext cx="3421062" cy="511175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87782" tIns="43891" rIns="87782" bIns="43891" anchor="ctr"/>
          <a:lstStyle/>
          <a:p>
            <a:pPr algn="ctr" eaLnBrk="0" hangingPunct="0">
              <a:lnSpc>
                <a:spcPct val="70000"/>
              </a:lnSpc>
              <a:defRPr/>
            </a:pPr>
            <a:r>
              <a:rPr lang="en-US" b="1" dirty="0" err="1">
                <a:latin typeface="Arial Narrow" pitchFamily="34" charset="0"/>
              </a:rPr>
              <a:t>P</a:t>
            </a:r>
            <a:r>
              <a:rPr lang="en-US" sz="1600" b="1" dirty="0" err="1">
                <a:latin typeface="Arial Narrow" pitchFamily="34" charset="0"/>
              </a:rPr>
              <a:t>rogramme</a:t>
            </a:r>
            <a:r>
              <a:rPr lang="en-US" sz="1600" b="1" dirty="0">
                <a:latin typeface="Arial Narrow" pitchFamily="34" charset="0"/>
              </a:rPr>
              <a:t> Learning Outcomes </a:t>
            </a:r>
            <a:endParaRPr lang="en-US" sz="1600" b="1" dirty="0">
              <a:latin typeface="Arial Narrow" pitchFamily="34" charset="0"/>
            </a:endParaRPr>
          </a:p>
          <a:p>
            <a:pPr algn="ctr" eaLnBrk="0" hangingPunct="0">
              <a:lnSpc>
                <a:spcPct val="70000"/>
              </a:lnSpc>
              <a:defRPr/>
            </a:pPr>
            <a:r>
              <a:rPr lang="en-US" b="1" dirty="0">
                <a:latin typeface="Arial Narrow" pitchFamily="34" charset="0"/>
              </a:rPr>
              <a:t>(PLO)</a:t>
            </a:r>
            <a:r>
              <a:rPr lang="en-US" b="1" dirty="0">
                <a:latin typeface="Comic Sans MS" pitchFamily="66" charset="0"/>
              </a:rPr>
              <a:t> </a:t>
            </a:r>
          </a:p>
        </p:txBody>
      </p:sp>
      <p:sp>
        <p:nvSpPr>
          <p:cNvPr id="9" name="_s227351"/>
          <p:cNvSpPr>
            <a:spLocks noChangeArrowheads="1"/>
          </p:cNvSpPr>
          <p:nvPr/>
        </p:nvSpPr>
        <p:spPr bwMode="auto">
          <a:xfrm>
            <a:off x="238125" y="4154488"/>
            <a:ext cx="3348038" cy="646112"/>
          </a:xfrm>
          <a:prstGeom prst="roundRect">
            <a:avLst>
              <a:gd name="adj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lIns="87782" tIns="43891" rIns="87782" bIns="43891" anchor="ctr"/>
          <a:lstStyle/>
          <a:p>
            <a:pPr algn="ctr" eaLnBrk="0" hangingPunct="0">
              <a:lnSpc>
                <a:spcPct val="70000"/>
              </a:lnSpc>
              <a:defRPr/>
            </a:pPr>
            <a:r>
              <a:rPr lang="en-US" b="1" dirty="0">
                <a:latin typeface="Arial Narrow" pitchFamily="34" charset="0"/>
              </a:rPr>
              <a:t>Course Learning Outcomes </a:t>
            </a:r>
            <a:endParaRPr lang="en-US" b="1" dirty="0">
              <a:latin typeface="Arial Narrow" pitchFamily="34" charset="0"/>
            </a:endParaRPr>
          </a:p>
          <a:p>
            <a:pPr algn="ctr" eaLnBrk="0" hangingPunct="0">
              <a:lnSpc>
                <a:spcPct val="70000"/>
              </a:lnSpc>
              <a:defRPr/>
            </a:pPr>
            <a:r>
              <a:rPr lang="en-US" sz="1600" b="1" dirty="0">
                <a:latin typeface="Arial Narrow" pitchFamily="34" charset="0"/>
              </a:rPr>
              <a:t>(CLO)</a:t>
            </a:r>
            <a:r>
              <a:rPr lang="en-US" sz="1600" b="1" dirty="0">
                <a:latin typeface="Comic Sans MS" pitchFamily="66" charset="0"/>
              </a:rPr>
              <a:t> </a:t>
            </a:r>
            <a:endParaRPr sz="1600"/>
          </a:p>
        </p:txBody>
      </p:sp>
      <p:sp>
        <p:nvSpPr>
          <p:cNvPr id="10" name="_s227351"/>
          <p:cNvSpPr>
            <a:spLocks noChangeArrowheads="1"/>
          </p:cNvSpPr>
          <p:nvPr/>
        </p:nvSpPr>
        <p:spPr bwMode="auto">
          <a:xfrm>
            <a:off x="238125" y="5497513"/>
            <a:ext cx="3384550" cy="646112"/>
          </a:xfrm>
          <a:prstGeom prst="roundRect">
            <a:avLst>
              <a:gd name="adj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87782" tIns="43891" rIns="87782" bIns="43891" anchor="ctr"/>
          <a:lstStyle/>
          <a:p>
            <a:pPr algn="ctr" eaLnBrk="0" hangingPunct="0">
              <a:lnSpc>
                <a:spcPct val="70000"/>
              </a:lnSpc>
              <a:defRPr/>
            </a:pPr>
            <a:r>
              <a:rPr lang="en-US" b="1" dirty="0">
                <a:latin typeface="Arial Narrow" pitchFamily="34" charset="0"/>
              </a:rPr>
              <a:t>Topic  Learning Outcomes </a:t>
            </a:r>
            <a:endParaRPr lang="en-US" b="1" dirty="0">
              <a:latin typeface="Arial Narrow" pitchFamily="34" charset="0"/>
            </a:endParaRPr>
          </a:p>
          <a:p>
            <a:pPr algn="ctr" eaLnBrk="0" hangingPunct="0">
              <a:lnSpc>
                <a:spcPct val="70000"/>
              </a:lnSpc>
              <a:defRPr/>
            </a:pPr>
            <a:r>
              <a:rPr lang="en-US" b="1" dirty="0">
                <a:latin typeface="Arial Narrow" pitchFamily="34" charset="0"/>
              </a:rPr>
              <a:t>(TLO)</a:t>
            </a:r>
            <a:r>
              <a:rPr lang="en-US" b="1" dirty="0">
                <a:latin typeface="Comic Sans MS" pitchFamily="66" charset="0"/>
              </a:rPr>
              <a:t> </a:t>
            </a:r>
          </a:p>
        </p:txBody>
      </p:sp>
      <p:sp>
        <p:nvSpPr>
          <p:cNvPr id="8198" name="Line 20"/>
          <p:cNvSpPr>
            <a:spLocks noChangeShapeType="1"/>
          </p:cNvSpPr>
          <p:nvPr/>
        </p:nvSpPr>
        <p:spPr bwMode="gray">
          <a:xfrm>
            <a:off x="1857375" y="2387600"/>
            <a:ext cx="0" cy="369888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9" name="Line 20"/>
          <p:cNvSpPr>
            <a:spLocks noChangeShapeType="1"/>
          </p:cNvSpPr>
          <p:nvPr/>
        </p:nvSpPr>
        <p:spPr bwMode="gray">
          <a:xfrm>
            <a:off x="1844675" y="3584575"/>
            <a:ext cx="0" cy="369888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00" name="Line 20"/>
          <p:cNvSpPr>
            <a:spLocks noChangeShapeType="1"/>
          </p:cNvSpPr>
          <p:nvPr/>
        </p:nvSpPr>
        <p:spPr bwMode="gray">
          <a:xfrm>
            <a:off x="1833563" y="4997450"/>
            <a:ext cx="0" cy="369888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5715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smtClean="0">
                <a:solidFill>
                  <a:srgbClr val="FFC000"/>
                </a:solidFill>
                <a:latin typeface="+mj-lt"/>
                <a:cs typeface="+mn-cs"/>
              </a:rPr>
              <a:t>TAHAP HASIL PEMBELAJARAN</a:t>
            </a:r>
            <a:endParaRPr lang="en-US" sz="3000" b="1" dirty="0">
              <a:solidFill>
                <a:srgbClr val="FFC000"/>
              </a:solidFill>
              <a:latin typeface="+mj-lt"/>
              <a:cs typeface="+mn-cs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3868738" y="1652588"/>
            <a:ext cx="720725" cy="242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3892550" y="3060700"/>
            <a:ext cx="719138" cy="2413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4787900" y="1376363"/>
            <a:ext cx="2305050" cy="76676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/>
              <a:t>MATLAMAT PISMP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4840288" y="2286000"/>
            <a:ext cx="3617912" cy="2896394"/>
            <a:chOff x="4611688" y="2286000"/>
            <a:chExt cx="3617912" cy="2896394"/>
          </a:xfrm>
        </p:grpSpPr>
        <p:sp>
          <p:nvSpPr>
            <p:cNvPr id="7" name="Rectangle 6"/>
            <p:cNvSpPr/>
            <p:nvPr/>
          </p:nvSpPr>
          <p:spPr>
            <a:xfrm>
              <a:off x="4611688" y="2286000"/>
              <a:ext cx="3617912" cy="28963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4787900" y="2387600"/>
              <a:ext cx="2016125" cy="544513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/>
                <a:t>PROGRAM </a:t>
              </a:r>
              <a:r>
                <a:rPr lang="en-US" b="1" dirty="0" smtClean="0"/>
                <a:t>TESL</a:t>
              </a:r>
              <a:endParaRPr lang="en-US" b="1" dirty="0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4787900" y="3409950"/>
              <a:ext cx="2016125" cy="544513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/>
                <a:t>PROGRAM </a:t>
              </a:r>
              <a:r>
                <a:rPr lang="en-MY" altLang="en-US" b="1" dirty="0"/>
                <a:t>SAINS</a:t>
              </a:r>
              <a:r>
                <a:rPr lang="en-US" b="1" dirty="0"/>
                <a:t> </a:t>
              </a:r>
              <a:endParaRPr lang="en-US" b="1" dirty="0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4787583" y="4436110"/>
              <a:ext cx="2731770" cy="544195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/>
                <a:t>PROGRAM </a:t>
              </a:r>
              <a:r>
                <a:rPr lang="en-MY" altLang="en-US" b="1" dirty="0"/>
                <a:t>MATEMATIK</a:t>
              </a:r>
              <a:endParaRPr lang="en-MY" altLang="en-US" b="1" dirty="0"/>
            </a:p>
          </p:txBody>
        </p:sp>
      </p:grpSp>
      <p:sp>
        <p:nvSpPr>
          <p:cNvPr id="5" name="Up Arrow 4"/>
          <p:cNvSpPr/>
          <p:nvPr/>
        </p:nvSpPr>
        <p:spPr>
          <a:xfrm>
            <a:off x="2286000" y="4953000"/>
            <a:ext cx="121158" cy="387206"/>
          </a:xfrm>
          <a:prstGeom prst="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Up Arrow 17"/>
          <p:cNvSpPr/>
          <p:nvPr/>
        </p:nvSpPr>
        <p:spPr>
          <a:xfrm>
            <a:off x="2286000" y="3575194"/>
            <a:ext cx="121158" cy="387206"/>
          </a:xfrm>
          <a:prstGeom prst="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Up Arrow 18"/>
          <p:cNvSpPr/>
          <p:nvPr/>
        </p:nvSpPr>
        <p:spPr>
          <a:xfrm>
            <a:off x="2286000" y="2387600"/>
            <a:ext cx="121158" cy="387206"/>
          </a:xfrm>
          <a:prstGeom prst="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ldLvl="0" animBg="1"/>
      <p:bldP spid="8" grpId="0" animBg="1"/>
      <p:bldP spid="9" grpId="0" animBg="1"/>
      <p:bldP spid="10" grpId="0" animBg="1"/>
      <p:bldP spid="8198" grpId="0" animBg="1"/>
      <p:bldP spid="8199" grpId="0" animBg="1"/>
      <p:bldP spid="8200" grpId="0" animBg="1"/>
      <p:bldP spid="2" grpId="0" animBg="1"/>
      <p:bldP spid="24" grpId="0" animBg="1"/>
      <p:bldP spid="3" grpId="0" animBg="1"/>
      <p:bldP spid="5" grpId="0" animBg="1"/>
      <p:bldP spid="18" grpId="0" animBg="1"/>
      <p:bldP spid="1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MY" altLang="en-US">
                <a:solidFill>
                  <a:srgbClr val="00B0F0"/>
                </a:solidFill>
              </a:rPr>
              <a:t>aktiviti kumpulan</a:t>
            </a:r>
            <a:endParaRPr lang="en-MY" altLang="en-US">
              <a:solidFill>
                <a:srgbClr val="00B0F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630" y="2616200"/>
            <a:ext cx="7772400" cy="1791335"/>
          </a:xfrm>
        </p:spPr>
        <p:txBody>
          <a:bodyPr>
            <a:noAutofit/>
          </a:bodyPr>
          <a:p>
            <a:r>
              <a:rPr lang="en-MY" altLang="en-US" sz="2800"/>
              <a:t>Anda dikehendaki membentuk kumpulan dengan 4 - 5 orang yang terdiri daripada sekurang-kurangnya </a:t>
            </a:r>
            <a:r>
              <a:rPr lang="en-MY" altLang="en-US" sz="2800" b="1"/>
              <a:t>tiga</a:t>
            </a:r>
            <a:r>
              <a:rPr lang="en-MY" altLang="en-US" sz="2800"/>
              <a:t> ciri yang berbeza - pengkhususan, jantina, kaum, negeri asal, dll.  Anda diberi masa 2 minit sahaja.</a:t>
            </a:r>
            <a:endParaRPr lang="en-MY" altLang="en-US"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MY" altLang="en-US" b="1">
                <a:solidFill>
                  <a:srgbClr val="FFC000"/>
                </a:solidFill>
              </a:rPr>
              <a:t>PERTANDINGAN KUIZ</a:t>
            </a:r>
            <a:endParaRPr lang="en-MY" altLang="en-US" b="1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en-MY" altLang="en-US" b="1">
                <a:solidFill>
                  <a:srgbClr val="FFFF00"/>
                </a:solidFill>
              </a:rPr>
              <a:t>Dengan merujuk kepada RMK, nyatakan item mana yang menunjukkan</a:t>
            </a:r>
            <a:endParaRPr lang="en-MY" altLang="en-US" b="1">
              <a:solidFill>
                <a:srgbClr val="FFFF00"/>
              </a:solidFill>
            </a:endParaRPr>
          </a:p>
          <a:p>
            <a:r>
              <a:rPr lang="en-MY" altLang="en-US"/>
              <a:t>Matlamat PISMP</a:t>
            </a:r>
            <a:endParaRPr lang="en-MY" altLang="en-US"/>
          </a:p>
          <a:p>
            <a:r>
              <a:rPr lang="en-MY" altLang="en-US"/>
              <a:t>Matlamat program yang anda ikuti</a:t>
            </a:r>
            <a:endParaRPr lang="en-MY" altLang="en-US"/>
          </a:p>
          <a:p>
            <a:r>
              <a:rPr lang="en-MY" altLang="en-US"/>
              <a:t>Matlamat kursus yang anda sedang ikuti</a:t>
            </a:r>
            <a:endParaRPr lang="en-MY" altLang="en-US"/>
          </a:p>
          <a:p>
            <a:r>
              <a:rPr lang="en-MY" altLang="en-US"/>
              <a:t>Senarai tajuk dan isi kandungan kursus</a:t>
            </a:r>
            <a:endParaRPr lang="en-MY" altLang="en-US"/>
          </a:p>
          <a:p>
            <a:r>
              <a:rPr lang="en-MY" altLang="en-US"/>
              <a:t>Cara anda dinilai untuk kursus tertentu</a:t>
            </a:r>
            <a:endParaRPr lang="en-MY" altLang="en-US"/>
          </a:p>
          <a:p>
            <a:r>
              <a:rPr lang="en-MY" altLang="en-US"/>
              <a:t>Rujukan bagi kursus</a:t>
            </a:r>
            <a:endParaRPr lang="en-MY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MY" altLang="en-US" b="1"/>
              <a:t>AKTIVITI SEPANJANG TAKLIMAT</a:t>
            </a:r>
            <a:endParaRPr lang="en-MY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MY" altLang="en-US">
                <a:solidFill>
                  <a:srgbClr val="00B0F0"/>
                </a:solidFill>
              </a:rPr>
              <a:t>Segmen 1 - Pengenalan</a:t>
            </a:r>
            <a:endParaRPr lang="en-MY" altLang="en-US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MY" altLang="en-US">
                <a:solidFill>
                  <a:srgbClr val="FFC000"/>
                </a:solidFill>
              </a:rPr>
              <a:t>Segmen 2 - Persediaan untuk Audit Program</a:t>
            </a:r>
            <a:endParaRPr lang="en-MY" altLang="en-US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MY" altLang="en-US">
                <a:solidFill>
                  <a:srgbClr val="FFFF00"/>
                </a:solidFill>
              </a:rPr>
              <a:t>Segmen 3 - Outcome-based Education</a:t>
            </a:r>
            <a:endParaRPr lang="en-MY" altLang="en-US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MY" altLang="en-US">
                <a:solidFill>
                  <a:srgbClr val="92D050"/>
                </a:solidFill>
              </a:rPr>
              <a:t>Aktiviti Kumpulan &amp; Pertandingan</a:t>
            </a:r>
            <a:endParaRPr lang="en-MY" altLang="en-US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en-MY" altLang="en-US">
                <a:solidFill>
                  <a:srgbClr val="00B0F0"/>
                </a:solidFill>
              </a:rPr>
              <a:t>Segmen 4 - Show Case Course File </a:t>
            </a:r>
            <a:endParaRPr lang="en-MY" altLang="en-US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MY" altLang="en-US">
                <a:solidFill>
                  <a:srgbClr val="92D050"/>
                </a:solidFill>
              </a:rPr>
              <a:t>Penutup &amp; Penyampaian Hadiah </a:t>
            </a:r>
            <a:endParaRPr lang="en-MY" altLang="en-US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en-MY" altLang="en-US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MY" altLang="en-US" b="1">
                <a:solidFill>
                  <a:srgbClr val="FFC000"/>
                </a:solidFill>
              </a:rPr>
              <a:t>PERTANDINGAN MENGARANG</a:t>
            </a:r>
            <a:endParaRPr lang="en-MY" altLang="en-US" b="1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MY" altLang="en-US"/>
              <a:t>Dalam masa tidak lebih 10 minit, setiap kumpulan dikehendaki menyediakan penulisan ringkas yang bermula dengan ayat berikut:</a:t>
            </a:r>
            <a:endParaRPr lang="en-MY" altLang="en-US"/>
          </a:p>
          <a:p>
            <a:r>
              <a:rPr lang="en-MY" altLang="en-US">
                <a:solidFill>
                  <a:srgbClr val="FFFF00"/>
                </a:solidFill>
              </a:rPr>
              <a:t>Selepas mengikuti PISMP, saya akan menjadi seorang guru yang ....</a:t>
            </a:r>
            <a:endParaRPr lang="en-MY" altLang="en-US">
              <a:solidFill>
                <a:srgbClr val="FFFF00"/>
              </a:solidFill>
            </a:endParaRPr>
          </a:p>
          <a:p>
            <a:r>
              <a:rPr lang="en-MY" altLang="en-US">
                <a:solidFill>
                  <a:schemeClr val="tx1"/>
                </a:solidFill>
              </a:rPr>
              <a:t>Tuliskan hasil kumpulan anda pada kertas yang diberi.</a:t>
            </a:r>
            <a:endParaRPr lang="en-MY" altLang="en-US">
              <a:solidFill>
                <a:schemeClr val="tx1"/>
              </a:solidFill>
            </a:endParaRPr>
          </a:p>
          <a:p>
            <a:endParaRPr lang="en-MY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altLang="en-US" b="1" dirty="0" smtClean="0">
                <a:solidFill>
                  <a:schemeClr val="tx1"/>
                </a:solidFill>
              </a:rPr>
              <a:t>SEGMEN 4:  </a:t>
            </a:r>
            <a:r>
              <a:rPr lang="en-US" b="1" dirty="0" smtClean="0">
                <a:solidFill>
                  <a:schemeClr val="tx1"/>
                </a:solidFill>
              </a:rPr>
              <a:t>PE</a:t>
            </a:r>
            <a:r>
              <a:rPr lang="en-MY" altLang="en-US" b="1" dirty="0" smtClean="0">
                <a:solidFill>
                  <a:schemeClr val="tx1"/>
                </a:solidFill>
              </a:rPr>
              <a:t>RS</a:t>
            </a:r>
            <a:r>
              <a:rPr lang="en-US" b="1" dirty="0" smtClean="0">
                <a:solidFill>
                  <a:schemeClr val="tx1"/>
                </a:solidFill>
              </a:rPr>
              <a:t>EDIAAN </a:t>
            </a:r>
            <a:r>
              <a:rPr lang="en-MY" altLang="en-US" b="1" dirty="0" smtClean="0">
                <a:solidFill>
                  <a:schemeClr val="tx1"/>
                </a:solidFill>
              </a:rPr>
              <a:t>AWAL</a:t>
            </a:r>
            <a:endParaRPr lang="en-MY" altLang="en-US" b="1" dirty="0" smtClean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MY" altLang="en-US" b="1" i="1">
                <a:solidFill>
                  <a:srgbClr val="FFFF00"/>
                </a:solidFill>
              </a:rPr>
              <a:t>SHOW CASE FILE</a:t>
            </a:r>
            <a:endParaRPr lang="en-MY" altLang="en-US" b="1" i="1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MY" altLang="en-US"/>
              <a:t>Disediakan oleh sekumpulan pelajar selepas tamatnya sesuatu kursus</a:t>
            </a:r>
            <a:endParaRPr lang="en-MY" altLang="en-US"/>
          </a:p>
          <a:p>
            <a:r>
              <a:rPr lang="en-MY" altLang="en-US"/>
              <a:t>Pengumpulan bahan-bahan berkaitan dengan kursus seperti RMK, JST, nota kuliah, tutorial, laporan amali (jika berkenaan) dan bahan bacaan sendiri</a:t>
            </a:r>
            <a:endParaRPr lang="en-MY" altLang="en-US"/>
          </a:p>
          <a:p>
            <a:r>
              <a:rPr lang="en-MY" altLang="en-US">
                <a:solidFill>
                  <a:srgbClr val="00B0F0"/>
                </a:solidFill>
              </a:rPr>
              <a:t>Sila rujuk lampiran tentang Penyediaan </a:t>
            </a:r>
            <a:r>
              <a:rPr lang="en-MY" altLang="en-US" i="1">
                <a:solidFill>
                  <a:srgbClr val="00B0F0"/>
                </a:solidFill>
              </a:rPr>
              <a:t>Show Case File</a:t>
            </a:r>
            <a:endParaRPr lang="en-MY" altLang="en-US" i="1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LAMAN MIKRO MQA IPGKTAR</a:t>
            </a: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15" y="1600200"/>
            <a:ext cx="8945165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Down Arrow 6"/>
          <p:cNvSpPr/>
          <p:nvPr/>
        </p:nvSpPr>
        <p:spPr>
          <a:xfrm rot="1722926">
            <a:off x="4776146" y="3713860"/>
            <a:ext cx="484632" cy="97840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Klik</a:t>
            </a:r>
            <a:r>
              <a:rPr lang="en-US" b="1" dirty="0" smtClean="0"/>
              <a:t> “</a:t>
            </a:r>
            <a:r>
              <a:rPr lang="en-US" b="1" dirty="0" err="1" smtClean="0"/>
              <a:t>Muat</a:t>
            </a:r>
            <a:r>
              <a:rPr lang="en-US" b="1" dirty="0" smtClean="0"/>
              <a:t> </a:t>
            </a:r>
            <a:r>
              <a:rPr lang="en-US" b="1" dirty="0" err="1" smtClean="0"/>
              <a:t>Turun</a:t>
            </a:r>
            <a:r>
              <a:rPr lang="en-US" b="1" dirty="0" smtClean="0"/>
              <a:t>”</a:t>
            </a:r>
            <a:endParaRPr lang="en-US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5061"/>
            <a:ext cx="8812014" cy="4954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own Arrow 2"/>
          <p:cNvSpPr/>
          <p:nvPr/>
        </p:nvSpPr>
        <p:spPr>
          <a:xfrm rot="1872638">
            <a:off x="3855347" y="4724399"/>
            <a:ext cx="484632" cy="97840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Maklumat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Laman</a:t>
            </a:r>
            <a:r>
              <a:rPr lang="en-US" b="1" dirty="0" smtClean="0"/>
              <a:t> </a:t>
            </a:r>
            <a:r>
              <a:rPr lang="en-US" b="1" dirty="0" err="1" smtClean="0"/>
              <a:t>Mikro</a:t>
            </a:r>
            <a:r>
              <a:rPr lang="en-US" b="1" dirty="0" smtClean="0"/>
              <a:t> MQA</a:t>
            </a:r>
            <a:endParaRPr lang="en-US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82" y="1676399"/>
            <a:ext cx="8684418" cy="4882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31838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KESIMPULAN</a:t>
            </a:r>
            <a:endParaRPr lang="en-GB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066800"/>
            <a:ext cx="7924800" cy="5486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 smtClean="0">
                <a:solidFill>
                  <a:srgbClr val="FFFF00"/>
                </a:solidFill>
              </a:rPr>
              <a:t>Anda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perlu</a:t>
            </a:r>
            <a:r>
              <a:rPr lang="en-US" sz="3200" dirty="0" smtClean="0">
                <a:solidFill>
                  <a:srgbClr val="FFFF00"/>
                </a:solidFill>
              </a:rPr>
              <a:t>:</a:t>
            </a:r>
            <a:endParaRPr lang="en-US" sz="3200" dirty="0" smtClean="0">
              <a:solidFill>
                <a:srgbClr val="FFFF00"/>
              </a:solidFill>
            </a:endParaRPr>
          </a:p>
          <a:p>
            <a:r>
              <a:rPr lang="en-US" sz="3200" dirty="0" err="1" smtClean="0"/>
              <a:t>Mengambil</a:t>
            </a:r>
            <a:r>
              <a:rPr lang="en-US" sz="3200" dirty="0" smtClean="0"/>
              <a:t> </a:t>
            </a:r>
            <a:r>
              <a:rPr lang="en-US" sz="3200" dirty="0" err="1" smtClean="0"/>
              <a:t>tahu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keseluruhan</a:t>
            </a:r>
            <a:r>
              <a:rPr lang="en-US" sz="3200" dirty="0" smtClean="0"/>
              <a:t> PISMP</a:t>
            </a:r>
            <a:endParaRPr lang="en-US" sz="3200" dirty="0" smtClean="0"/>
          </a:p>
          <a:p>
            <a:r>
              <a:rPr lang="en-US" sz="3200" dirty="0" err="1" smtClean="0"/>
              <a:t>Bertanggungjawab</a:t>
            </a:r>
            <a:r>
              <a:rPr lang="en-US" sz="3200" dirty="0" smtClean="0"/>
              <a:t> </a:t>
            </a:r>
            <a:r>
              <a:rPr lang="en-US" sz="3200" dirty="0" err="1" smtClean="0"/>
              <a:t>atas</a:t>
            </a:r>
            <a:r>
              <a:rPr lang="en-US" sz="3200" dirty="0" smtClean="0"/>
              <a:t> </a:t>
            </a:r>
            <a:r>
              <a:rPr lang="en-US" sz="3200" dirty="0" err="1" smtClean="0"/>
              <a:t>pembelajaran</a:t>
            </a:r>
            <a:r>
              <a:rPr lang="en-US" sz="3200" dirty="0" smtClean="0"/>
              <a:t> </a:t>
            </a:r>
            <a:r>
              <a:rPr lang="en-US" sz="3200" dirty="0" err="1" smtClean="0"/>
              <a:t>sendiri</a:t>
            </a:r>
            <a:endParaRPr lang="en-US" sz="3200" dirty="0" smtClean="0"/>
          </a:p>
          <a:p>
            <a:r>
              <a:rPr lang="en-US" sz="3200" dirty="0" err="1" smtClean="0"/>
              <a:t>Menyediakan</a:t>
            </a:r>
            <a:r>
              <a:rPr lang="en-US" sz="3200" dirty="0" smtClean="0"/>
              <a:t> </a:t>
            </a:r>
            <a:r>
              <a:rPr lang="en-US" sz="3200" dirty="0" err="1" smtClean="0"/>
              <a:t>bukti</a:t>
            </a:r>
            <a:r>
              <a:rPr lang="en-US" sz="3200" dirty="0" smtClean="0"/>
              <a:t> </a:t>
            </a:r>
            <a:r>
              <a:rPr lang="en-US" sz="3200" dirty="0" err="1" smtClean="0"/>
              <a:t>dokumentasi</a:t>
            </a:r>
            <a:r>
              <a:rPr lang="en-US" sz="3200" dirty="0" smtClean="0"/>
              <a:t> </a:t>
            </a:r>
            <a:r>
              <a:rPr lang="en-US" sz="3200" dirty="0" err="1" smtClean="0"/>
              <a:t>selengkapnya</a:t>
            </a:r>
            <a:endParaRPr lang="en-US" sz="3200" dirty="0" smtClean="0"/>
          </a:p>
          <a:p>
            <a:r>
              <a:rPr lang="en-US" sz="3200" dirty="0" err="1" smtClean="0"/>
              <a:t>Menunjukkan</a:t>
            </a:r>
            <a:r>
              <a:rPr lang="en-US" sz="3200" dirty="0" smtClean="0"/>
              <a:t> </a:t>
            </a:r>
            <a:r>
              <a:rPr lang="en-US" sz="3200" dirty="0" err="1" smtClean="0"/>
              <a:t>sifat-sifat</a:t>
            </a:r>
            <a:r>
              <a:rPr lang="en-US" sz="3200" dirty="0" smtClean="0"/>
              <a:t> </a:t>
            </a:r>
            <a:r>
              <a:rPr lang="en-US" sz="3200" dirty="0" err="1" smtClean="0"/>
              <a:t>keguruan</a:t>
            </a:r>
            <a:r>
              <a:rPr lang="en-US" sz="3200" dirty="0"/>
              <a:t> </a:t>
            </a:r>
            <a:r>
              <a:rPr lang="en-US" sz="3200" dirty="0" smtClean="0"/>
              <a:t>: </a:t>
            </a:r>
            <a:r>
              <a:rPr lang="en-US" sz="3200" dirty="0" err="1" smtClean="0"/>
              <a:t>yakin</a:t>
            </a:r>
            <a:r>
              <a:rPr lang="en-US" sz="3200" dirty="0" smtClean="0"/>
              <a:t>, </a:t>
            </a:r>
            <a:r>
              <a:rPr lang="en-US" sz="3200" dirty="0" err="1" smtClean="0"/>
              <a:t>sopan</a:t>
            </a:r>
            <a:r>
              <a:rPr lang="en-US" sz="3200" dirty="0" smtClean="0"/>
              <a:t>, </a:t>
            </a:r>
            <a:r>
              <a:rPr lang="en-US" sz="3200" dirty="0" err="1" smtClean="0"/>
              <a:t>berpengetahuan</a:t>
            </a:r>
            <a:endParaRPr lang="en-US" sz="3200" dirty="0" smtClean="0"/>
          </a:p>
          <a:p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Sekian</a:t>
            </a:r>
            <a:r>
              <a:rPr lang="en-US" dirty="0" smtClean="0"/>
              <a:t>. 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>
                <a:solidFill>
                  <a:srgbClr val="00B0F0"/>
                </a:solidFill>
              </a:rPr>
              <a:t>Selamat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meneruskan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pengajian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4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MY" altLang="en-US"/>
              <a:t>SEGMEN 1:  PENGENALAN </a:t>
            </a:r>
            <a:endParaRPr lang="en-MY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altLang="en-US" b="1" dirty="0" smtClean="0">
                <a:solidFill>
                  <a:srgbClr val="FFFF00"/>
                </a:solidFill>
              </a:rPr>
              <a:t>Mengapa Perlu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Akreditasi</a:t>
            </a:r>
            <a:r>
              <a:rPr lang="en-MY" altLang="en-US" b="1" dirty="0" err="1" smtClean="0">
                <a:solidFill>
                  <a:srgbClr val="FFFF00"/>
                </a:solidFill>
              </a:rPr>
              <a:t>?</a:t>
            </a:r>
            <a:endParaRPr lang="en-MY" altLang="en-US" b="1" dirty="0" err="1" smtClean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Pengiktirafan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program yang </a:t>
            </a:r>
            <a:r>
              <a:rPr lang="en-US" dirty="0" err="1" smtClean="0"/>
              <a:t>dijalankan</a:t>
            </a:r>
            <a:r>
              <a:rPr lang="en-US" dirty="0" smtClean="0"/>
              <a:t> di IPT</a:t>
            </a:r>
            <a:endParaRPr lang="en-US" dirty="0" smtClean="0"/>
          </a:p>
          <a:p>
            <a:r>
              <a:rPr lang="en-US" dirty="0" err="1" smtClean="0"/>
              <a:t>Ijazah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Perkhidmatan</a:t>
            </a:r>
            <a:r>
              <a:rPr lang="en-US" dirty="0" smtClean="0"/>
              <a:t> </a:t>
            </a:r>
            <a:r>
              <a:rPr lang="en-US" dirty="0" err="1" smtClean="0"/>
              <a:t>Awam</a:t>
            </a:r>
            <a:r>
              <a:rPr lang="en-US" dirty="0" smtClean="0"/>
              <a:t> (JPA)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ditawarkan</a:t>
            </a:r>
            <a:r>
              <a:rPr lang="en-US" dirty="0" smtClean="0"/>
              <a:t> </a:t>
            </a:r>
            <a:r>
              <a:rPr lang="en-US" dirty="0" err="1" smtClean="0"/>
              <a:t>jawatan</a:t>
            </a:r>
            <a:r>
              <a:rPr lang="en-US" dirty="0" smtClean="0"/>
              <a:t> yang </a:t>
            </a:r>
            <a:r>
              <a:rPr lang="en-US" dirty="0" err="1" smtClean="0"/>
              <a:t>layak</a:t>
            </a:r>
            <a:endParaRPr lang="en-US" dirty="0" smtClean="0"/>
          </a:p>
          <a:p>
            <a:r>
              <a:rPr lang="en-US" dirty="0" err="1" smtClean="0"/>
              <a:t>Membolehkan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melanjutkan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peringkat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di IPT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FF00"/>
                </a:solidFill>
              </a:rPr>
              <a:t>Bagaimana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Mendapat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Akreditasi</a:t>
            </a:r>
            <a:r>
              <a:rPr lang="en-US" b="1" dirty="0" smtClean="0">
                <a:solidFill>
                  <a:srgbClr val="FFFF00"/>
                </a:solidFill>
              </a:rPr>
              <a:t>?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IPG</a:t>
            </a:r>
            <a:r>
              <a:rPr lang="en-MY" altLang="en-US" sz="3600" dirty="0" smtClean="0"/>
              <a:t>K</a:t>
            </a:r>
            <a:r>
              <a:rPr lang="en-US" sz="3600" dirty="0" smtClean="0"/>
              <a:t> </a:t>
            </a:r>
            <a:r>
              <a:rPr lang="en-US" sz="3600" dirty="0" err="1" smtClean="0"/>
              <a:t>membuat</a:t>
            </a:r>
            <a:r>
              <a:rPr lang="en-US" sz="3600" dirty="0" smtClean="0"/>
              <a:t> </a:t>
            </a:r>
            <a:r>
              <a:rPr lang="en-US" sz="3600" dirty="0" err="1" smtClean="0"/>
              <a:t>permohonan</a:t>
            </a:r>
            <a:r>
              <a:rPr lang="en-US" sz="3600" dirty="0" smtClean="0"/>
              <a:t> </a:t>
            </a:r>
            <a:r>
              <a:rPr lang="en-US" sz="3600" dirty="0" err="1" smtClean="0"/>
              <a:t>kepada</a:t>
            </a:r>
            <a:r>
              <a:rPr lang="en-US" sz="3600" dirty="0" smtClean="0"/>
              <a:t> MQA</a:t>
            </a:r>
            <a:endParaRPr lang="en-US" sz="3600" dirty="0" smtClean="0"/>
          </a:p>
          <a:p>
            <a:r>
              <a:rPr lang="en-US" sz="3600" dirty="0" smtClean="0"/>
              <a:t>Panel </a:t>
            </a:r>
            <a:r>
              <a:rPr lang="en-US" sz="3600" dirty="0" err="1" smtClean="0"/>
              <a:t>Penilai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MQA </a:t>
            </a:r>
            <a:r>
              <a:rPr lang="en-US" sz="3600" dirty="0" err="1" smtClean="0"/>
              <a:t>akan</a:t>
            </a:r>
            <a:r>
              <a:rPr lang="en-US" sz="3600" dirty="0" smtClean="0"/>
              <a:t> </a:t>
            </a:r>
            <a:r>
              <a:rPr lang="en-US" sz="3600" dirty="0" err="1" smtClean="0"/>
              <a:t>melawat</a:t>
            </a:r>
            <a:r>
              <a:rPr lang="en-US" sz="3600" dirty="0" smtClean="0"/>
              <a:t> IPGK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mengaudit</a:t>
            </a:r>
            <a:endParaRPr lang="en-US" sz="3600" dirty="0" smtClean="0"/>
          </a:p>
          <a:p>
            <a:r>
              <a:rPr lang="en-US" sz="3600" dirty="0" smtClean="0">
                <a:solidFill>
                  <a:srgbClr val="FFFF00"/>
                </a:solidFill>
              </a:rPr>
              <a:t>2 </a:t>
            </a:r>
            <a:r>
              <a:rPr lang="en-US" sz="3600" dirty="0" err="1" smtClean="0">
                <a:solidFill>
                  <a:srgbClr val="FFFF00"/>
                </a:solidFill>
              </a:rPr>
              <a:t>jenis</a:t>
            </a:r>
            <a:r>
              <a:rPr lang="en-US" sz="3600" dirty="0" smtClean="0">
                <a:solidFill>
                  <a:srgbClr val="FFFF00"/>
                </a:solidFill>
              </a:rPr>
              <a:t> audit:</a:t>
            </a:r>
            <a:endParaRPr lang="en-US" sz="3600" dirty="0" smtClean="0">
              <a:solidFill>
                <a:srgbClr val="FFFF00"/>
              </a:solidFill>
            </a:endParaRPr>
          </a:p>
          <a:p>
            <a:r>
              <a:rPr lang="en-US" sz="3600" dirty="0" smtClean="0"/>
              <a:t>Audit </a:t>
            </a:r>
            <a:r>
              <a:rPr lang="en-US" sz="3600" dirty="0" err="1"/>
              <a:t>Akreditasi</a:t>
            </a:r>
            <a:endParaRPr lang="en-US" sz="3600" dirty="0"/>
          </a:p>
          <a:p>
            <a:r>
              <a:rPr lang="en-US" sz="3600" dirty="0" smtClean="0"/>
              <a:t>Audit </a:t>
            </a:r>
            <a:r>
              <a:rPr lang="en-US" sz="3600" dirty="0" err="1" smtClean="0"/>
              <a:t>Pematuhan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MQF?</a:t>
            </a:r>
            <a:r>
              <a:rPr lang="en-US" b="1" dirty="0" smtClean="0"/>
              <a:t> MQA?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i="1" dirty="0" smtClean="0">
                <a:solidFill>
                  <a:srgbClr val="FFFF00"/>
                </a:solidFill>
              </a:rPr>
              <a:t>Malaysian Qualification Framework</a:t>
            </a:r>
            <a:endParaRPr lang="en-US" sz="3600" i="1" dirty="0" smtClean="0">
              <a:solidFill>
                <a:srgbClr val="FFFF00"/>
              </a:solidFill>
            </a:endParaRPr>
          </a:p>
          <a:p>
            <a:r>
              <a:rPr lang="en-US" sz="3600" dirty="0" err="1" smtClean="0">
                <a:solidFill>
                  <a:srgbClr val="FFFF00"/>
                </a:solidFill>
              </a:rPr>
              <a:t>Kerangka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Kelayakan</a:t>
            </a:r>
            <a:r>
              <a:rPr lang="en-US" sz="3600" dirty="0" smtClean="0">
                <a:solidFill>
                  <a:srgbClr val="FFFF00"/>
                </a:solidFill>
              </a:rPr>
              <a:t> Malaysia</a:t>
            </a:r>
            <a:endParaRPr lang="en-US" sz="3600" dirty="0" smtClean="0">
              <a:solidFill>
                <a:srgbClr val="FFFF00"/>
              </a:solidFill>
            </a:endParaRPr>
          </a:p>
          <a:p>
            <a:r>
              <a:rPr lang="en-US" sz="3600" dirty="0" smtClean="0"/>
              <a:t>Standard / </a:t>
            </a:r>
            <a:r>
              <a:rPr lang="en-US" sz="3600" dirty="0" err="1" smtClean="0"/>
              <a:t>Piawai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digunakan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i="1" dirty="0" smtClean="0"/>
              <a:t>Malaysian Qualification Agency </a:t>
            </a:r>
            <a:r>
              <a:rPr lang="en-US" sz="3600" dirty="0" smtClean="0"/>
              <a:t>(MQA) [</a:t>
            </a:r>
            <a:r>
              <a:rPr lang="en-US" sz="3600" dirty="0" err="1" smtClean="0"/>
              <a:t>Agensi</a:t>
            </a:r>
            <a:r>
              <a:rPr lang="en-US" sz="3600" dirty="0" smtClean="0"/>
              <a:t> </a:t>
            </a:r>
            <a:r>
              <a:rPr lang="en-US" sz="3600" dirty="0" err="1" smtClean="0"/>
              <a:t>Kelayakan</a:t>
            </a:r>
            <a:r>
              <a:rPr lang="en-US" sz="3600" dirty="0" smtClean="0"/>
              <a:t> Malaysia]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mengakreditasikan</a:t>
            </a:r>
            <a:r>
              <a:rPr lang="en-US" sz="3600" dirty="0" smtClean="0"/>
              <a:t> program </a:t>
            </a:r>
            <a:r>
              <a:rPr lang="en-US" sz="3600" dirty="0" err="1" smtClean="0"/>
              <a:t>akademik</a:t>
            </a:r>
            <a:r>
              <a:rPr lang="en-US" sz="3600" dirty="0" smtClean="0"/>
              <a:t> di IPT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MY" altLang="en-US"/>
              <a:t>segmen 2:  persediaan untuk audit program</a:t>
            </a:r>
            <a:endParaRPr lang="en-MY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err="1" smtClean="0">
                <a:solidFill>
                  <a:srgbClr val="FFFF00"/>
                </a:solidFill>
              </a:rPr>
              <a:t>Pendekatan</a:t>
            </a:r>
            <a:r>
              <a:rPr lang="en-US" sz="3600" b="1" dirty="0" smtClean="0">
                <a:solidFill>
                  <a:srgbClr val="FFFF00"/>
                </a:solidFill>
              </a:rPr>
              <a:t> Audit </a:t>
            </a:r>
            <a:r>
              <a:rPr lang="en-MY" altLang="en-US" sz="3600" b="1" dirty="0" smtClean="0">
                <a:solidFill>
                  <a:srgbClr val="FFFF00"/>
                </a:solidFill>
              </a:rPr>
              <a:t>oleh MQA</a:t>
            </a:r>
            <a:endParaRPr lang="en-MY" altLang="en-US" sz="3600" b="1" dirty="0" smtClean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 err="1" smtClean="0"/>
              <a:t>Perlu</a:t>
            </a:r>
            <a:r>
              <a:rPr lang="en-US" sz="3200" dirty="0" smtClean="0"/>
              <a:t> </a:t>
            </a:r>
            <a:r>
              <a:rPr lang="en-US" sz="3200" dirty="0" err="1" smtClean="0"/>
              <a:t>bahan</a:t>
            </a:r>
            <a:r>
              <a:rPr lang="en-US" sz="3200" dirty="0" smtClean="0"/>
              <a:t> </a:t>
            </a:r>
            <a:r>
              <a:rPr lang="en-US" sz="3200" dirty="0" err="1" smtClean="0"/>
              <a:t>bukti</a:t>
            </a:r>
            <a:endParaRPr lang="en-US" sz="3200" dirty="0" smtClean="0"/>
          </a:p>
          <a:p>
            <a:r>
              <a:rPr lang="en-US" sz="3200" dirty="0" err="1" smtClean="0"/>
              <a:t>Meliputi</a:t>
            </a:r>
            <a:r>
              <a:rPr lang="en-US" sz="3200" dirty="0" smtClean="0"/>
              <a:t> </a:t>
            </a:r>
            <a:r>
              <a:rPr lang="en-US" sz="3200" dirty="0" err="1" smtClean="0"/>
              <a:t>semua</a:t>
            </a:r>
            <a:r>
              <a:rPr lang="en-US" sz="3200" dirty="0" smtClean="0"/>
              <a:t> </a:t>
            </a:r>
            <a:r>
              <a:rPr lang="en-US" sz="3200" dirty="0" err="1" smtClean="0"/>
              <a:t>aspek</a:t>
            </a:r>
            <a:r>
              <a:rPr lang="en-US" sz="3200" dirty="0" smtClean="0"/>
              <a:t> program</a:t>
            </a:r>
            <a:endParaRPr lang="en-US" sz="3200" dirty="0" smtClean="0"/>
          </a:p>
          <a:p>
            <a:r>
              <a:rPr lang="en-MY" altLang="en-GB" sz="3200" dirty="0"/>
              <a:t>Berasaskan hasil pembelajaran (</a:t>
            </a:r>
            <a:r>
              <a:rPr lang="en-MY" altLang="en-GB" sz="3200" i="1" dirty="0"/>
              <a:t>learning outcomes</a:t>
            </a:r>
            <a:r>
              <a:rPr lang="en-MY" altLang="en-GB" sz="3200" dirty="0"/>
              <a:t>)</a:t>
            </a:r>
            <a:endParaRPr lang="en-MY" alt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31838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BUKTI YANG PERLU ADA</a:t>
            </a:r>
            <a:endParaRPr lang="en-GB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066800"/>
            <a:ext cx="7924800" cy="5334000"/>
          </a:xfrm>
          <a:prstGeom prst="rect">
            <a:avLst/>
          </a:prstGeom>
        </p:spPr>
        <p:txBody>
          <a:bodyPr>
            <a:normAutofit fontScale="82500"/>
          </a:bodyPr>
          <a:lstStyle/>
          <a:p>
            <a:r>
              <a:rPr lang="en-US" sz="3200" dirty="0" err="1" smtClean="0"/>
              <a:t>Dokumentasi</a:t>
            </a:r>
            <a:r>
              <a:rPr lang="en-US" sz="3200" dirty="0" smtClean="0"/>
              <a:t> </a:t>
            </a:r>
            <a:r>
              <a:rPr lang="en-US" sz="3200" dirty="0" err="1" smtClean="0"/>
              <a:t>sepanjang</a:t>
            </a:r>
            <a:r>
              <a:rPr lang="en-US" sz="3200" dirty="0" smtClean="0"/>
              <a:t> </a:t>
            </a:r>
            <a:r>
              <a:rPr lang="en-US" sz="3200" dirty="0" err="1" smtClean="0"/>
              <a:t>pengajian</a:t>
            </a:r>
            <a:r>
              <a:rPr lang="en-US" sz="3200" dirty="0" smtClean="0"/>
              <a:t> PISMP </a:t>
            </a:r>
            <a:endParaRPr lang="en-US" sz="3200" dirty="0" smtClean="0"/>
          </a:p>
          <a:p>
            <a:pPr lvl="1"/>
            <a:r>
              <a:rPr lang="en-US" sz="3200" dirty="0" smtClean="0">
                <a:solidFill>
                  <a:srgbClr val="92D050"/>
                </a:solidFill>
              </a:rPr>
              <a:t>Fail P&amp;P </a:t>
            </a:r>
            <a:r>
              <a:rPr lang="en-US" sz="3200" dirty="0" err="1" smtClean="0">
                <a:solidFill>
                  <a:srgbClr val="92D050"/>
                </a:solidFill>
              </a:rPr>
              <a:t>bagi</a:t>
            </a:r>
            <a:r>
              <a:rPr lang="en-US" sz="3200" dirty="0" smtClean="0">
                <a:solidFill>
                  <a:srgbClr val="92D050"/>
                </a:solidFill>
              </a:rPr>
              <a:t> </a:t>
            </a:r>
            <a:r>
              <a:rPr lang="en-US" sz="3200" dirty="0" err="1" smtClean="0">
                <a:solidFill>
                  <a:srgbClr val="92D050"/>
                </a:solidFill>
              </a:rPr>
              <a:t>setiap</a:t>
            </a:r>
            <a:r>
              <a:rPr lang="en-US" sz="3200" dirty="0" smtClean="0">
                <a:solidFill>
                  <a:srgbClr val="92D050"/>
                </a:solidFill>
              </a:rPr>
              <a:t> </a:t>
            </a:r>
            <a:r>
              <a:rPr lang="en-US" sz="3200" dirty="0" err="1" smtClean="0">
                <a:solidFill>
                  <a:srgbClr val="92D050"/>
                </a:solidFill>
              </a:rPr>
              <a:t>kursus</a:t>
            </a:r>
            <a:r>
              <a:rPr lang="en-US" sz="3200" dirty="0" smtClean="0">
                <a:solidFill>
                  <a:srgbClr val="92D050"/>
                </a:solidFill>
              </a:rPr>
              <a:t> yang </a:t>
            </a:r>
            <a:r>
              <a:rPr lang="en-US" sz="3200" dirty="0" err="1" smtClean="0">
                <a:solidFill>
                  <a:srgbClr val="92D050"/>
                </a:solidFill>
              </a:rPr>
              <a:t>diikuti</a:t>
            </a:r>
            <a:endParaRPr lang="en-US" sz="3200" dirty="0">
              <a:solidFill>
                <a:srgbClr val="92D050"/>
              </a:solidFill>
            </a:endParaRPr>
          </a:p>
          <a:p>
            <a:pPr lvl="1"/>
            <a:r>
              <a:rPr lang="en-US" sz="3200" dirty="0" err="1" smtClean="0">
                <a:solidFill>
                  <a:srgbClr val="92D050"/>
                </a:solidFill>
              </a:rPr>
              <a:t>Kerja</a:t>
            </a:r>
            <a:r>
              <a:rPr lang="en-US" sz="3200" dirty="0" smtClean="0">
                <a:solidFill>
                  <a:srgbClr val="92D050"/>
                </a:solidFill>
              </a:rPr>
              <a:t> </a:t>
            </a:r>
            <a:r>
              <a:rPr lang="en-US" sz="3200" dirty="0" err="1" smtClean="0">
                <a:solidFill>
                  <a:srgbClr val="92D050"/>
                </a:solidFill>
              </a:rPr>
              <a:t>kursus</a:t>
            </a:r>
            <a:r>
              <a:rPr lang="en-US" sz="3200" dirty="0" smtClean="0">
                <a:solidFill>
                  <a:srgbClr val="92D050"/>
                </a:solidFill>
              </a:rPr>
              <a:t> / </a:t>
            </a:r>
            <a:r>
              <a:rPr lang="en-US" sz="3200" dirty="0" err="1" smtClean="0">
                <a:solidFill>
                  <a:srgbClr val="92D050"/>
                </a:solidFill>
              </a:rPr>
              <a:t>Tugasan</a:t>
            </a:r>
            <a:endParaRPr lang="en-US" sz="3200" dirty="0" smtClean="0">
              <a:solidFill>
                <a:srgbClr val="92D050"/>
              </a:solidFill>
            </a:endParaRPr>
          </a:p>
          <a:p>
            <a:pPr lvl="1"/>
            <a:r>
              <a:rPr lang="en-US" sz="3200" dirty="0" smtClean="0">
                <a:solidFill>
                  <a:srgbClr val="92D050"/>
                </a:solidFill>
              </a:rPr>
              <a:t>Portfolio PBS </a:t>
            </a:r>
            <a:r>
              <a:rPr lang="en-US" sz="3200" dirty="0" err="1" smtClean="0">
                <a:solidFill>
                  <a:srgbClr val="92D050"/>
                </a:solidFill>
              </a:rPr>
              <a:t>dan</a:t>
            </a:r>
            <a:r>
              <a:rPr lang="en-US" sz="3200" dirty="0" smtClean="0">
                <a:solidFill>
                  <a:srgbClr val="92D050"/>
                </a:solidFill>
              </a:rPr>
              <a:t> </a:t>
            </a:r>
            <a:r>
              <a:rPr lang="en-US" sz="3200" dirty="0" err="1" smtClean="0">
                <a:solidFill>
                  <a:srgbClr val="92D050"/>
                </a:solidFill>
              </a:rPr>
              <a:t>Praktikum</a:t>
            </a:r>
            <a:r>
              <a:rPr lang="en-US" sz="3200" dirty="0" smtClean="0">
                <a:solidFill>
                  <a:srgbClr val="92D050"/>
                </a:solidFill>
              </a:rPr>
              <a:t> </a:t>
            </a:r>
            <a:endParaRPr lang="en-US" sz="3200" dirty="0" smtClean="0">
              <a:solidFill>
                <a:srgbClr val="92D050"/>
              </a:solidFill>
            </a:endParaRPr>
          </a:p>
          <a:p>
            <a:pPr lvl="1"/>
            <a:r>
              <a:rPr lang="en-US" sz="3200" dirty="0" err="1" smtClean="0">
                <a:solidFill>
                  <a:srgbClr val="92D050"/>
                </a:solidFill>
              </a:rPr>
              <a:t>Laporan</a:t>
            </a:r>
            <a:r>
              <a:rPr lang="en-US" sz="3200" dirty="0" smtClean="0">
                <a:solidFill>
                  <a:srgbClr val="92D050"/>
                </a:solidFill>
              </a:rPr>
              <a:t> BIG</a:t>
            </a:r>
            <a:endParaRPr lang="en-US" sz="3200" dirty="0" smtClean="0">
              <a:solidFill>
                <a:srgbClr val="92D050"/>
              </a:solidFill>
            </a:endParaRPr>
          </a:p>
          <a:p>
            <a:pPr lvl="1"/>
            <a:r>
              <a:rPr lang="en-US" sz="3200" dirty="0" err="1" smtClean="0">
                <a:solidFill>
                  <a:srgbClr val="00B0F0"/>
                </a:solidFill>
              </a:rPr>
              <a:t>Sijil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kelahiran</a:t>
            </a:r>
            <a:r>
              <a:rPr lang="en-US" sz="3200" dirty="0" smtClean="0">
                <a:solidFill>
                  <a:srgbClr val="00B0F0"/>
                </a:solidFill>
              </a:rPr>
              <a:t>, </a:t>
            </a:r>
            <a:r>
              <a:rPr lang="en-US" sz="3200" dirty="0" err="1" smtClean="0">
                <a:solidFill>
                  <a:srgbClr val="00B0F0"/>
                </a:solidFill>
              </a:rPr>
              <a:t>Sijil</a:t>
            </a:r>
            <a:r>
              <a:rPr lang="en-US" sz="3200" dirty="0" smtClean="0">
                <a:solidFill>
                  <a:srgbClr val="00B0F0"/>
                </a:solidFill>
              </a:rPr>
              <a:t> SPM, </a:t>
            </a:r>
            <a:r>
              <a:rPr lang="en-US" sz="3200" dirty="0" err="1" smtClean="0">
                <a:solidFill>
                  <a:srgbClr val="00B0F0"/>
                </a:solidFill>
              </a:rPr>
              <a:t>Surat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Tawaran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untuk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mengikut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MY" altLang="en-US" sz="3200" dirty="0" smtClean="0">
                <a:solidFill>
                  <a:srgbClr val="00B0F0"/>
                </a:solidFill>
              </a:rPr>
              <a:t>P</a:t>
            </a:r>
            <a:r>
              <a:rPr lang="en-US" sz="3200" dirty="0" smtClean="0">
                <a:solidFill>
                  <a:srgbClr val="00B0F0"/>
                </a:solidFill>
              </a:rPr>
              <a:t>PISMP </a:t>
            </a:r>
            <a:r>
              <a:rPr lang="en-MY" altLang="en-US" sz="3200" dirty="0" smtClean="0">
                <a:solidFill>
                  <a:srgbClr val="00B0F0"/>
                </a:solidFill>
              </a:rPr>
              <a:t>&amp; PISMP</a:t>
            </a:r>
            <a:endParaRPr lang="en-MY" altLang="en-US" sz="3200" dirty="0" smtClean="0">
              <a:solidFill>
                <a:srgbClr val="00B0F0"/>
              </a:solidFill>
            </a:endParaRPr>
          </a:p>
          <a:p>
            <a:pPr lvl="1"/>
            <a:r>
              <a:rPr lang="en-US" sz="3200" dirty="0" err="1" smtClean="0">
                <a:solidFill>
                  <a:srgbClr val="00B0F0"/>
                </a:solidFill>
              </a:rPr>
              <a:t>Jadual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Waktu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kelas</a:t>
            </a:r>
            <a:r>
              <a:rPr lang="en-US" sz="3200" dirty="0" smtClean="0">
                <a:solidFill>
                  <a:srgbClr val="00B0F0"/>
                </a:solidFill>
              </a:rPr>
              <a:t> (</a:t>
            </a:r>
            <a:r>
              <a:rPr lang="en-US" sz="3200" dirty="0" err="1" smtClean="0">
                <a:solidFill>
                  <a:srgbClr val="00B0F0"/>
                </a:solidFill>
              </a:rPr>
              <a:t>setiap</a:t>
            </a:r>
            <a:r>
              <a:rPr lang="en-US" sz="3200" dirty="0" smtClean="0">
                <a:solidFill>
                  <a:srgbClr val="00B0F0"/>
                </a:solidFill>
              </a:rPr>
              <a:t> semester)</a:t>
            </a:r>
            <a:endParaRPr lang="en-US" sz="3200" dirty="0" smtClean="0">
              <a:solidFill>
                <a:srgbClr val="00B0F0"/>
              </a:solidFill>
            </a:endParaRPr>
          </a:p>
          <a:p>
            <a:pPr lvl="1"/>
            <a:r>
              <a:rPr lang="en-US" sz="3200" dirty="0" err="1" smtClean="0">
                <a:solidFill>
                  <a:srgbClr val="00B0F0"/>
                </a:solidFill>
              </a:rPr>
              <a:t>Keputusan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peperiksaan</a:t>
            </a:r>
            <a:r>
              <a:rPr lang="en-US" sz="3200" dirty="0" smtClean="0">
                <a:solidFill>
                  <a:srgbClr val="00B0F0"/>
                </a:solidFill>
              </a:rPr>
              <a:t> (</a:t>
            </a:r>
            <a:r>
              <a:rPr lang="en-US" sz="3200" dirty="0" err="1" smtClean="0">
                <a:solidFill>
                  <a:srgbClr val="00B0F0"/>
                </a:solidFill>
              </a:rPr>
              <a:t>setiap</a:t>
            </a:r>
            <a:r>
              <a:rPr lang="en-US" sz="3200" dirty="0" smtClean="0">
                <a:solidFill>
                  <a:srgbClr val="00B0F0"/>
                </a:solidFill>
              </a:rPr>
              <a:t> semester)</a:t>
            </a:r>
            <a:endParaRPr lang="en-US" sz="3200" dirty="0" smtClean="0">
              <a:solidFill>
                <a:srgbClr val="00B0F0"/>
              </a:solidFill>
            </a:endParaRPr>
          </a:p>
          <a:p>
            <a:pPr lvl="1"/>
            <a:r>
              <a:rPr lang="en-US" sz="3200" dirty="0" err="1" smtClean="0">
                <a:solidFill>
                  <a:srgbClr val="00B0F0"/>
                </a:solidFill>
              </a:rPr>
              <a:t>Penglibatan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dan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pencapaian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dalam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pelbagai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aktiviti</a:t>
            </a: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5188</Words>
  <Application>WPS Presentation</Application>
  <PresentationFormat>On-screen Show (4:3)</PresentationFormat>
  <Paragraphs>207</Paragraphs>
  <Slides>27</Slides>
  <Notes>7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27</vt:i4>
      </vt:variant>
    </vt:vector>
  </HeadingPairs>
  <TitlesOfParts>
    <vt:vector size="29" baseType="lpstr">
      <vt:lpstr>Office Theme</vt:lpstr>
      <vt:lpstr>1_Office Theme</vt:lpstr>
      <vt:lpstr>PowerPoint 演示文稿</vt:lpstr>
      <vt:lpstr>JADUAL</vt:lpstr>
      <vt:lpstr>SEGMEN 1:  PENGENALAN </vt:lpstr>
      <vt:lpstr>Mengapa Perlu Akreditasi?</vt:lpstr>
      <vt:lpstr>Bagaimana Mendapat Akreditasi?</vt:lpstr>
      <vt:lpstr>MQF? MQA?</vt:lpstr>
      <vt:lpstr>segmen 2:  audit pematuhan</vt:lpstr>
      <vt:lpstr>Pendekatan Audit oleh MQA</vt:lpstr>
      <vt:lpstr>BUKTI YANG PERLU ADA</vt:lpstr>
      <vt:lpstr>PENGETAHUAN TENTANG PROGRAM</vt:lpstr>
      <vt:lpstr>PENGETAHUAN TENTANG ASPEK LAIN</vt:lpstr>
      <vt:lpstr>PENGETAHUAN TENTANG ASPEK LAIN</vt:lpstr>
      <vt:lpstr>SIFAT YANG PERLU ADA</vt:lpstr>
      <vt:lpstr>segmen 3:  HASIL PEMBELAJARAN</vt:lpstr>
      <vt:lpstr>Outcome-based Education (OBE)</vt:lpstr>
      <vt:lpstr>BIDANG-BIDANG HASIL PEMBELAJARAN</vt:lpstr>
      <vt:lpstr>PowerPoint 演示文稿</vt:lpstr>
      <vt:lpstr>PowerPoint 演示文稿</vt:lpstr>
      <vt:lpstr>AKTIVITI KUMPULAN</vt:lpstr>
      <vt:lpstr>PERTANDINGAN MENGARANG</vt:lpstr>
      <vt:lpstr>SEGMEN 4:  PERSEDIAAN AWAL</vt:lpstr>
      <vt:lpstr>SHOW CASE FILE</vt:lpstr>
      <vt:lpstr>LAMAN MIKRO MQA IPGKTAR</vt:lpstr>
      <vt:lpstr>Klik “Muat Turun”</vt:lpstr>
      <vt:lpstr>Maklumat Dalam Laman Mikro MQA</vt:lpstr>
      <vt:lpstr>KESIMPULAN</vt:lpstr>
      <vt:lpstr>Sekian.  Terima kasih. Selamat meneruskan pengajian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30</cp:revision>
  <dcterms:created xsi:type="dcterms:W3CDTF">2014-06-23T12:19:00Z</dcterms:created>
  <dcterms:modified xsi:type="dcterms:W3CDTF">2016-08-12T05:14:58Z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1033-10.1.0.5656</vt:lpwstr>
  </property>
</Properties>
</file>