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73" r:id="rId3"/>
    <p:sldId id="283" r:id="rId4"/>
    <p:sldId id="284" r:id="rId5"/>
    <p:sldId id="285" r:id="rId6"/>
    <p:sldId id="258" r:id="rId7"/>
    <p:sldId id="262" r:id="rId8"/>
    <p:sldId id="280" r:id="rId9"/>
    <p:sldId id="265" r:id="rId10"/>
    <p:sldId id="266" r:id="rId11"/>
    <p:sldId id="267" r:id="rId12"/>
    <p:sldId id="268" r:id="rId13"/>
    <p:sldId id="269" r:id="rId14"/>
    <p:sldId id="288" r:id="rId15"/>
    <p:sldId id="281" r:id="rId16"/>
    <p:sldId id="289" r:id="rId17"/>
    <p:sldId id="290" r:id="rId18"/>
    <p:sldId id="291" r:id="rId19"/>
    <p:sldId id="293" r:id="rId20"/>
    <p:sldId id="296" r:id="rId21"/>
    <p:sldId id="297" r:id="rId22"/>
    <p:sldId id="298" r:id="rId23"/>
    <p:sldId id="270" r:id="rId24"/>
    <p:sldId id="29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7FDC1-24C1-4E26-996D-F5161073070E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20548-2BB0-4077-8ECA-A701B325F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64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8F843-41BC-41C3-90F4-B51EC54D6EB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BCDBE-CEC8-4A41-8F11-AC293B752B21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 smtClean="0">
              <a:latin typeface="Arial" charset="0"/>
            </a:endParaRP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ujka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BE73C-9BF2-4249-BF46-315EC99A747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BE73C-9BF2-4249-BF46-315EC99A747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BE73C-9BF2-4249-BF46-315EC99A747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BE73C-9BF2-4249-BF46-315EC99A747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912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157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596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303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56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7004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944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70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114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28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18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24A30-0DBE-47B0-9B69-C52D66D95124}" type="datetimeFigureOut">
              <a:rPr lang="en-US" smtClean="0"/>
              <a:t>6/24/2015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3B04D-A81F-4F07-94DE-2C56AEADB81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8A041-1082-4FB2-93A6-CF661DCD220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81254-BA01-487A-A3EB-CC5CCFEA2D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330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Contoh_Maklumat%20Kursus.doc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uka%20Depan%20Fail%20P&amp;P%20Pelajar_2015.doc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Spine%20Fail%20P&amp;P%20Pelajar_2015.docx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Struktur%20PISMP%20Jun%202015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0.gstatic.com/images?q=tbn:ANd9GcSVoMMzYT7LYIHyMeB7QX3w1miU-A7fQECkj0_tWbk5XnBXr_FjW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400"/>
            <a:ext cx="4572000" cy="209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0" y="520005"/>
            <a:ext cx="9144000" cy="138499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JK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Akreditasi</a:t>
            </a:r>
            <a:endParaRPr lang="en-US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Institut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Pendidikan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Guru</a:t>
            </a:r>
          </a:p>
          <a:p>
            <a:pPr algn="r"/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Kampus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Tun</a:t>
            </a: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Abdul </a:t>
            </a:r>
            <a:r>
              <a:rPr lang="en-US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Razak</a:t>
            </a:r>
            <a:endParaRPr lang="en-US" sz="2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141893"/>
            <a:ext cx="9144000" cy="95410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en-US" sz="2800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Jaminan</a:t>
            </a:r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Kualiti</a:t>
            </a:r>
            <a:endParaRPr lang="en-US" sz="2800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en-US" sz="2800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Pendidikan</a:t>
            </a:r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Tinggi</a:t>
            </a:r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</a:t>
            </a:r>
            <a:r>
              <a:rPr lang="en-US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Malaysia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63836" y="1981200"/>
            <a:ext cx="3886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TAKLIMAT AKREDITASI</a:t>
            </a:r>
          </a:p>
          <a:p>
            <a:r>
              <a:rPr lang="en-US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Untuk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Pelajar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 PISMP </a:t>
            </a:r>
            <a:r>
              <a:rPr lang="en-US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Ambilan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 Jun 2015</a:t>
            </a:r>
          </a:p>
          <a:p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oleh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 </a:t>
            </a:r>
          </a:p>
          <a:p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Dr. 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Gan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 We Ling</a:t>
            </a:r>
          </a:p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(</a:t>
            </a:r>
            <a:r>
              <a:rPr lang="en-US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Jabatan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Matematik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)</a:t>
            </a:r>
          </a:p>
          <a:p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Dr. Ho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Theen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Theen</a:t>
            </a:r>
            <a:endParaRPr lang="en-US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PMincho" pitchFamily="18" charset="-128"/>
              <a:ea typeface="MS PMincho" pitchFamily="18" charset="-128"/>
            </a:endParaRPr>
          </a:p>
          <a:p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(</a:t>
            </a:r>
            <a:r>
              <a:rPr lang="en-US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Jabatan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Bahasa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PMincho" pitchFamily="18" charset="-128"/>
                <a:ea typeface="MS PMincho" pitchFamily="18" charset="-128"/>
              </a:rPr>
              <a:t>)</a:t>
            </a:r>
            <a:endParaRPr lang="en-US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PMincho" pitchFamily="18" charset="-128"/>
              <a:ea typeface="MS PMincho" pitchFamily="1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731838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PENGETAHUAN TENTANG ASPEK LAIN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066800"/>
            <a:ext cx="7924800" cy="5486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err="1" smtClean="0"/>
              <a:t>Pengetahuan</a:t>
            </a:r>
            <a:r>
              <a:rPr lang="en-US" sz="3200" dirty="0" smtClean="0"/>
              <a:t> </a:t>
            </a:r>
            <a:r>
              <a:rPr lang="en-US" sz="3200" dirty="0" err="1" smtClean="0"/>
              <a:t>anda</a:t>
            </a:r>
            <a:r>
              <a:rPr lang="en-US" sz="3200" dirty="0" smtClean="0"/>
              <a:t> </a:t>
            </a:r>
            <a:r>
              <a:rPr lang="en-US" sz="3200" dirty="0" err="1" smtClean="0"/>
              <a:t>tentang</a:t>
            </a:r>
            <a:r>
              <a:rPr lang="en-US" sz="3200" dirty="0" smtClean="0"/>
              <a:t> </a:t>
            </a:r>
            <a:r>
              <a:rPr lang="en-US" sz="3200" u="sng" dirty="0" err="1" smtClean="0"/>
              <a:t>kemudahan</a:t>
            </a:r>
            <a:r>
              <a:rPr lang="en-US" sz="3200" u="sng" dirty="0" smtClean="0"/>
              <a:t> </a:t>
            </a:r>
            <a:r>
              <a:rPr lang="en-US" sz="3200" u="sng" dirty="0" err="1" smtClean="0"/>
              <a:t>dan</a:t>
            </a:r>
            <a:r>
              <a:rPr lang="en-US" sz="3200" u="sng" dirty="0" smtClean="0"/>
              <a:t> </a:t>
            </a:r>
            <a:r>
              <a:rPr lang="en-US" sz="3200" u="sng" dirty="0" err="1" smtClean="0"/>
              <a:t>perkhidmatan</a:t>
            </a:r>
            <a:r>
              <a:rPr lang="en-US" sz="3200" dirty="0" smtClean="0"/>
              <a:t> </a:t>
            </a:r>
            <a:r>
              <a:rPr lang="en-US" sz="3200" dirty="0" err="1" smtClean="0"/>
              <a:t>sokongan</a:t>
            </a:r>
            <a:r>
              <a:rPr lang="en-US" sz="3200" dirty="0" smtClean="0"/>
              <a:t> </a:t>
            </a:r>
            <a:r>
              <a:rPr lang="en-US" sz="3200" dirty="0" err="1" smtClean="0"/>
              <a:t>bagi</a:t>
            </a:r>
            <a:r>
              <a:rPr lang="en-US" sz="3200" dirty="0" smtClean="0"/>
              <a:t> PISMP</a:t>
            </a:r>
          </a:p>
          <a:p>
            <a:pPr lvl="1"/>
            <a:r>
              <a:rPr lang="en-US" sz="3200" dirty="0" err="1" smtClean="0"/>
              <a:t>Kemudahan</a:t>
            </a:r>
            <a:r>
              <a:rPr lang="en-US" sz="3200" dirty="0" smtClean="0"/>
              <a:t> di IPGKTAR: </a:t>
            </a:r>
            <a:r>
              <a:rPr lang="en-US" sz="3200" dirty="0" err="1" smtClean="0"/>
              <a:t>jenis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lokasi</a:t>
            </a:r>
            <a:endParaRPr lang="en-US" sz="3200" dirty="0" smtClean="0"/>
          </a:p>
          <a:p>
            <a:pPr lvl="2"/>
            <a:r>
              <a:rPr lang="en-US" sz="3200" dirty="0" err="1" smtClean="0"/>
              <a:t>Makmal</a:t>
            </a:r>
            <a:r>
              <a:rPr lang="en-US" sz="3200" dirty="0" smtClean="0"/>
              <a:t> </a:t>
            </a:r>
            <a:r>
              <a:rPr lang="en-US" sz="3200" dirty="0" err="1" smtClean="0"/>
              <a:t>komputer</a:t>
            </a:r>
            <a:r>
              <a:rPr lang="en-US" sz="3200" dirty="0" smtClean="0"/>
              <a:t>, </a:t>
            </a:r>
            <a:r>
              <a:rPr lang="en-US" sz="3200" dirty="0" err="1" smtClean="0"/>
              <a:t>makmal</a:t>
            </a:r>
            <a:r>
              <a:rPr lang="en-US" sz="3200" dirty="0" smtClean="0"/>
              <a:t> </a:t>
            </a:r>
            <a:r>
              <a:rPr lang="en-US" sz="3200" dirty="0" err="1" smtClean="0"/>
              <a:t>bahasa</a:t>
            </a:r>
            <a:r>
              <a:rPr lang="en-US" sz="3200" dirty="0" smtClean="0"/>
              <a:t>, </a:t>
            </a:r>
            <a:r>
              <a:rPr lang="en-US" sz="3200" dirty="0" err="1" smtClean="0"/>
              <a:t>gimnasium</a:t>
            </a:r>
            <a:r>
              <a:rPr lang="en-US" sz="3200" dirty="0" smtClean="0"/>
              <a:t>, </a:t>
            </a:r>
            <a:r>
              <a:rPr lang="en-US" sz="3200" dirty="0" err="1" smtClean="0"/>
              <a:t>bilik</a:t>
            </a:r>
            <a:r>
              <a:rPr lang="en-US" sz="3200" dirty="0" smtClean="0"/>
              <a:t> </a:t>
            </a:r>
            <a:r>
              <a:rPr lang="en-US" sz="3200" dirty="0" err="1" smtClean="0"/>
              <a:t>pengajaran</a:t>
            </a:r>
            <a:r>
              <a:rPr lang="en-US" sz="3200" dirty="0" smtClean="0"/>
              <a:t> </a:t>
            </a:r>
            <a:r>
              <a:rPr lang="en-US" sz="3200" dirty="0" err="1" smtClean="0"/>
              <a:t>mikro</a:t>
            </a:r>
            <a:r>
              <a:rPr lang="en-US" sz="3200" dirty="0" smtClean="0"/>
              <a:t>, </a:t>
            </a:r>
            <a:r>
              <a:rPr lang="en-US" sz="3200" dirty="0" err="1" smtClean="0"/>
              <a:t>dll</a:t>
            </a:r>
            <a:endParaRPr lang="en-US" sz="3200" dirty="0" smtClean="0"/>
          </a:p>
          <a:p>
            <a:pPr lvl="2"/>
            <a:r>
              <a:rPr lang="en-US" sz="3200" dirty="0" smtClean="0"/>
              <a:t>Bas</a:t>
            </a:r>
          </a:p>
          <a:p>
            <a:pPr lvl="1"/>
            <a:r>
              <a:rPr lang="en-US" sz="3200" dirty="0" err="1" smtClean="0"/>
              <a:t>Perkhidmatan</a:t>
            </a:r>
            <a:r>
              <a:rPr lang="en-US" sz="3200" dirty="0" smtClean="0"/>
              <a:t> di IPGKTAR</a:t>
            </a:r>
          </a:p>
          <a:p>
            <a:pPr lvl="2"/>
            <a:r>
              <a:rPr lang="en-US" sz="3200" dirty="0" err="1" smtClean="0"/>
              <a:t>Perpustakaan</a:t>
            </a:r>
            <a:r>
              <a:rPr lang="en-US" sz="3200" dirty="0" smtClean="0"/>
              <a:t>, </a:t>
            </a:r>
            <a:r>
              <a:rPr lang="en-US" sz="3200" dirty="0" err="1" smtClean="0"/>
              <a:t>Kaunseling</a:t>
            </a:r>
            <a:r>
              <a:rPr lang="en-US" sz="3200" dirty="0" smtClean="0"/>
              <a:t>, Mentoring</a:t>
            </a:r>
          </a:p>
          <a:p>
            <a:pPr marL="0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60885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731838"/>
          </a:xfrm>
        </p:spPr>
        <p:txBody>
          <a:bodyPr/>
          <a:lstStyle/>
          <a:p>
            <a:r>
              <a:rPr lang="en-US" sz="3600" b="1" dirty="0">
                <a:solidFill>
                  <a:srgbClr val="FFFF00"/>
                </a:solidFill>
              </a:rPr>
              <a:t>PENGETAHUAN TENTANG ASPEK LAIN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066800"/>
            <a:ext cx="7924800" cy="5486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sz="3200" dirty="0" err="1" smtClean="0"/>
              <a:t>Pengetahuan</a:t>
            </a:r>
            <a:r>
              <a:rPr lang="en-US" sz="3200" dirty="0" smtClean="0"/>
              <a:t> </a:t>
            </a:r>
            <a:r>
              <a:rPr lang="en-US" sz="3200" dirty="0" err="1" smtClean="0"/>
              <a:t>anda</a:t>
            </a:r>
            <a:r>
              <a:rPr lang="en-US" sz="3200" dirty="0" smtClean="0"/>
              <a:t> </a:t>
            </a:r>
            <a:r>
              <a:rPr lang="en-US" sz="3200" dirty="0" err="1" smtClean="0"/>
              <a:t>tentang</a:t>
            </a:r>
            <a:r>
              <a:rPr lang="en-US" sz="3200" dirty="0" smtClean="0"/>
              <a:t> </a:t>
            </a:r>
            <a:r>
              <a:rPr lang="en-US" sz="3200" dirty="0" err="1" smtClean="0"/>
              <a:t>kemudahan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perkhidmatan</a:t>
            </a:r>
            <a:r>
              <a:rPr lang="en-US" sz="3200" dirty="0" smtClean="0"/>
              <a:t> </a:t>
            </a:r>
            <a:r>
              <a:rPr lang="en-US" sz="3200" dirty="0" err="1" smtClean="0"/>
              <a:t>sokongan</a:t>
            </a:r>
            <a:r>
              <a:rPr lang="en-US" sz="3200" dirty="0" smtClean="0"/>
              <a:t> </a:t>
            </a:r>
            <a:r>
              <a:rPr lang="en-US" sz="3200" dirty="0" err="1" smtClean="0"/>
              <a:t>bagi</a:t>
            </a:r>
            <a:r>
              <a:rPr lang="en-US" sz="3200" dirty="0" smtClean="0"/>
              <a:t> PISMP</a:t>
            </a:r>
          </a:p>
          <a:p>
            <a:pPr lvl="1"/>
            <a:r>
              <a:rPr lang="en-US" sz="3200" dirty="0" err="1" smtClean="0"/>
              <a:t>Berapa</a:t>
            </a:r>
            <a:r>
              <a:rPr lang="en-US" sz="3200" dirty="0" smtClean="0"/>
              <a:t> </a:t>
            </a:r>
            <a:r>
              <a:rPr lang="en-US" sz="3200" dirty="0" err="1" smtClean="0"/>
              <a:t>kerapkah</a:t>
            </a:r>
            <a:r>
              <a:rPr lang="en-US" sz="3200" dirty="0" smtClean="0"/>
              <a:t> </a:t>
            </a:r>
            <a:r>
              <a:rPr lang="en-US" sz="3200" dirty="0" err="1" smtClean="0"/>
              <a:t>anda</a:t>
            </a:r>
            <a:r>
              <a:rPr lang="en-US" sz="3200" dirty="0" smtClean="0"/>
              <a:t> </a:t>
            </a:r>
            <a:r>
              <a:rPr lang="en-US" sz="3200" dirty="0" err="1" smtClean="0"/>
              <a:t>menggunakan</a:t>
            </a:r>
            <a:r>
              <a:rPr lang="en-US" sz="3200" dirty="0" smtClean="0"/>
              <a:t> </a:t>
            </a:r>
            <a:r>
              <a:rPr lang="en-US" sz="3200" dirty="0" err="1" smtClean="0"/>
              <a:t>kemudahan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</a:t>
            </a:r>
            <a:r>
              <a:rPr lang="en-US" sz="3200" dirty="0" err="1" smtClean="0"/>
              <a:t>perkhidmatan</a:t>
            </a:r>
            <a:r>
              <a:rPr lang="en-US" sz="3200" dirty="0" smtClean="0"/>
              <a:t> </a:t>
            </a:r>
            <a:r>
              <a:rPr lang="en-US" sz="3200" dirty="0" err="1" smtClean="0"/>
              <a:t>tersebut</a:t>
            </a:r>
            <a:r>
              <a:rPr lang="en-US" sz="3200" dirty="0" smtClean="0"/>
              <a:t>?</a:t>
            </a:r>
          </a:p>
          <a:p>
            <a:pPr lvl="1"/>
            <a:r>
              <a:rPr lang="en-US" sz="3200" dirty="0" err="1" smtClean="0"/>
              <a:t>Terangkan</a:t>
            </a:r>
            <a:r>
              <a:rPr lang="en-US" sz="3200" dirty="0" smtClean="0"/>
              <a:t> proses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mendapatkan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</a:t>
            </a:r>
            <a:r>
              <a:rPr lang="en-US" sz="3200" dirty="0" err="1" smtClean="0"/>
              <a:t>menggunakan</a:t>
            </a:r>
            <a:r>
              <a:rPr lang="en-US" sz="3200" dirty="0" smtClean="0"/>
              <a:t> </a:t>
            </a:r>
            <a:r>
              <a:rPr lang="en-US" sz="3200" dirty="0" err="1" smtClean="0"/>
              <a:t>kemudahan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</a:t>
            </a:r>
            <a:r>
              <a:rPr lang="en-US" sz="3200" dirty="0" err="1" smtClean="0"/>
              <a:t>perkhidmatan</a:t>
            </a:r>
            <a:r>
              <a:rPr lang="en-US" sz="3200" dirty="0" smtClean="0"/>
              <a:t> </a:t>
            </a:r>
            <a:r>
              <a:rPr lang="en-US" sz="3200" dirty="0" err="1" smtClean="0"/>
              <a:t>tersebut</a:t>
            </a:r>
            <a:r>
              <a:rPr lang="en-US" sz="3200" dirty="0" smtClean="0"/>
              <a:t>.</a:t>
            </a:r>
          </a:p>
          <a:p>
            <a:pPr lvl="1"/>
            <a:r>
              <a:rPr lang="en-US" sz="3200" dirty="0" err="1" smtClean="0"/>
              <a:t>Terangkan</a:t>
            </a:r>
            <a:r>
              <a:rPr lang="en-US" sz="3200" dirty="0" smtClean="0"/>
              <a:t> </a:t>
            </a:r>
            <a:r>
              <a:rPr lang="en-US" sz="3200" dirty="0" err="1" smtClean="0"/>
              <a:t>bagaimana</a:t>
            </a:r>
            <a:r>
              <a:rPr lang="en-US" sz="3200" dirty="0" smtClean="0"/>
              <a:t> </a:t>
            </a:r>
            <a:r>
              <a:rPr lang="en-US" sz="3200" dirty="0" err="1" smtClean="0"/>
              <a:t>kemudahan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</a:t>
            </a:r>
            <a:r>
              <a:rPr lang="en-US" sz="3200" dirty="0" err="1" smtClean="0"/>
              <a:t>perkhidmatan</a:t>
            </a:r>
            <a:r>
              <a:rPr lang="en-US" sz="3200" dirty="0" smtClean="0"/>
              <a:t> </a:t>
            </a:r>
            <a:r>
              <a:rPr lang="en-US" sz="3200" dirty="0" err="1" smtClean="0"/>
              <a:t>tersebut</a:t>
            </a:r>
            <a:r>
              <a:rPr lang="en-US" sz="3200" dirty="0" smtClean="0"/>
              <a:t> </a:t>
            </a:r>
            <a:r>
              <a:rPr lang="en-US" sz="3200" dirty="0" err="1" smtClean="0"/>
              <a:t>membantu</a:t>
            </a:r>
            <a:r>
              <a:rPr lang="en-US" sz="3200" dirty="0" smtClean="0"/>
              <a:t> </a:t>
            </a:r>
            <a:r>
              <a:rPr lang="en-US" sz="3200" dirty="0" err="1" smtClean="0"/>
              <a:t>anda</a:t>
            </a:r>
            <a:r>
              <a:rPr lang="en-US" sz="3200" dirty="0" smtClean="0"/>
              <a:t> </a:t>
            </a:r>
            <a:r>
              <a:rPr lang="en-US" sz="3200" dirty="0" err="1" smtClean="0"/>
              <a:t>memperolehi</a:t>
            </a:r>
            <a:r>
              <a:rPr lang="en-US" sz="3200" dirty="0" smtClean="0"/>
              <a:t> </a:t>
            </a:r>
            <a:r>
              <a:rPr lang="en-US" sz="3200" dirty="0" err="1" smtClean="0"/>
              <a:t>hasil</a:t>
            </a:r>
            <a:r>
              <a:rPr lang="en-US" sz="3200" dirty="0" smtClean="0"/>
              <a:t> </a:t>
            </a:r>
            <a:r>
              <a:rPr lang="en-US" sz="3200" dirty="0" err="1" smtClean="0"/>
              <a:t>pembelajaran</a:t>
            </a:r>
            <a:r>
              <a:rPr lang="en-US" sz="3200" dirty="0" smtClean="0"/>
              <a:t> </a:t>
            </a:r>
            <a:r>
              <a:rPr lang="en-US" sz="3200" dirty="0" err="1" smtClean="0"/>
              <a:t>tertentu</a:t>
            </a:r>
            <a:r>
              <a:rPr lang="en-US" sz="3200" dirty="0" smtClean="0"/>
              <a:t>.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80862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731838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SIFAT YANG PERLU ADA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066800"/>
            <a:ext cx="7924800" cy="5486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err="1" smtClean="0"/>
              <a:t>Sifat</a:t>
            </a:r>
            <a:r>
              <a:rPr lang="en-US" sz="3200" dirty="0" smtClean="0"/>
              <a:t> </a:t>
            </a:r>
            <a:r>
              <a:rPr lang="en-US" sz="3200" u="sng" dirty="0" err="1" smtClean="0"/>
              <a:t>berdikari</a:t>
            </a:r>
            <a:r>
              <a:rPr lang="en-US" sz="3200" u="sng" dirty="0" smtClean="0"/>
              <a:t> </a:t>
            </a:r>
            <a:r>
              <a:rPr lang="en-US" sz="3200" u="sng" dirty="0" err="1" smtClean="0"/>
              <a:t>dan</a:t>
            </a:r>
            <a:r>
              <a:rPr lang="en-US" sz="3200" u="sng" dirty="0" smtClean="0"/>
              <a:t> </a:t>
            </a:r>
            <a:r>
              <a:rPr lang="en-US" sz="3200" u="sng" dirty="0" err="1" smtClean="0"/>
              <a:t>berarah</a:t>
            </a:r>
            <a:r>
              <a:rPr lang="en-US" sz="3200" u="sng" dirty="0" smtClean="0"/>
              <a:t> </a:t>
            </a:r>
            <a:r>
              <a:rPr lang="en-US" sz="3200" u="sng" dirty="0" err="1" smtClean="0"/>
              <a:t>kendiri</a:t>
            </a:r>
            <a:r>
              <a:rPr lang="en-US" sz="3200" u="sng" dirty="0" smtClean="0"/>
              <a:t> </a:t>
            </a:r>
            <a:r>
              <a:rPr lang="en-US" sz="3200" dirty="0" smtClean="0"/>
              <a:t>(independent and self-directed learner)</a:t>
            </a:r>
          </a:p>
          <a:p>
            <a:pPr lvl="1"/>
            <a:r>
              <a:rPr lang="en-US" sz="3200" dirty="0" err="1" smtClean="0"/>
              <a:t>Bagaimanakah</a:t>
            </a:r>
            <a:r>
              <a:rPr lang="en-US" sz="3200" dirty="0" smtClean="0"/>
              <a:t> </a:t>
            </a:r>
            <a:r>
              <a:rPr lang="en-US" sz="3200" dirty="0" err="1" smtClean="0"/>
              <a:t>anda</a:t>
            </a:r>
            <a:r>
              <a:rPr lang="en-US" sz="3200" dirty="0" smtClean="0"/>
              <a:t> </a:t>
            </a:r>
            <a:r>
              <a:rPr lang="en-US" sz="3200" dirty="0" err="1" smtClean="0"/>
              <a:t>membuat</a:t>
            </a:r>
            <a:r>
              <a:rPr lang="en-US" sz="3200" dirty="0" smtClean="0"/>
              <a:t> </a:t>
            </a:r>
            <a:r>
              <a:rPr lang="en-US" sz="3200" dirty="0" err="1" smtClean="0"/>
              <a:t>persediaan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menghadiri</a:t>
            </a:r>
            <a:r>
              <a:rPr lang="en-US" sz="3200" dirty="0" smtClean="0"/>
              <a:t> </a:t>
            </a:r>
            <a:r>
              <a:rPr lang="en-US" sz="3200" dirty="0" err="1" smtClean="0"/>
              <a:t>kuliah</a:t>
            </a:r>
            <a:r>
              <a:rPr lang="en-US" sz="3200" dirty="0" smtClean="0"/>
              <a:t>?</a:t>
            </a:r>
          </a:p>
          <a:p>
            <a:pPr lvl="1"/>
            <a:r>
              <a:rPr lang="en-US" sz="3200" dirty="0" err="1" smtClean="0"/>
              <a:t>Bagaimanakah</a:t>
            </a:r>
            <a:r>
              <a:rPr lang="en-US" sz="3200" dirty="0" smtClean="0"/>
              <a:t> </a:t>
            </a:r>
            <a:r>
              <a:rPr lang="en-US" sz="3200" dirty="0" err="1" smtClean="0"/>
              <a:t>anda</a:t>
            </a:r>
            <a:r>
              <a:rPr lang="en-US" sz="3200" dirty="0" smtClean="0"/>
              <a:t> </a:t>
            </a:r>
            <a:r>
              <a:rPr lang="en-US" sz="3200" dirty="0" err="1" smtClean="0"/>
              <a:t>mendapat</a:t>
            </a:r>
            <a:r>
              <a:rPr lang="en-US" sz="3200" dirty="0" smtClean="0"/>
              <a:t> </a:t>
            </a:r>
            <a:r>
              <a:rPr lang="en-US" sz="3200" dirty="0" err="1" smtClean="0"/>
              <a:t>bahan</a:t>
            </a:r>
            <a:r>
              <a:rPr lang="en-US" sz="3200" dirty="0" smtClean="0"/>
              <a:t> </a:t>
            </a:r>
            <a:r>
              <a:rPr lang="en-US" sz="3200" dirty="0" err="1" smtClean="0"/>
              <a:t>rujukan</a:t>
            </a:r>
            <a:r>
              <a:rPr lang="en-US" sz="3200" dirty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sesuatu</a:t>
            </a:r>
            <a:r>
              <a:rPr lang="en-US" sz="3200" dirty="0" smtClean="0"/>
              <a:t> </a:t>
            </a:r>
            <a:r>
              <a:rPr lang="en-US" sz="3200" dirty="0" err="1" smtClean="0"/>
              <a:t>kursus</a:t>
            </a:r>
            <a:r>
              <a:rPr lang="en-US" sz="3200" dirty="0" smtClean="0"/>
              <a:t>?</a:t>
            </a:r>
          </a:p>
          <a:p>
            <a:pPr lvl="1"/>
            <a:r>
              <a:rPr lang="en-US" sz="3200" dirty="0" err="1" smtClean="0"/>
              <a:t>Terangkan</a:t>
            </a:r>
            <a:r>
              <a:rPr lang="en-US" sz="3200" dirty="0" smtClean="0"/>
              <a:t> </a:t>
            </a:r>
            <a:r>
              <a:rPr lang="en-US" sz="3200" dirty="0" err="1" smtClean="0"/>
              <a:t>bagaimana</a:t>
            </a:r>
            <a:r>
              <a:rPr lang="en-US" sz="3200" dirty="0" smtClean="0"/>
              <a:t> </a:t>
            </a:r>
            <a:r>
              <a:rPr lang="en-US" sz="3200" dirty="0" err="1" smtClean="0"/>
              <a:t>anda</a:t>
            </a:r>
            <a:r>
              <a:rPr lang="en-US" sz="3200" dirty="0" smtClean="0"/>
              <a:t> </a:t>
            </a:r>
            <a:r>
              <a:rPr lang="en-US" sz="3200" dirty="0" err="1" smtClean="0"/>
              <a:t>menyiapkan</a:t>
            </a:r>
            <a:r>
              <a:rPr lang="en-US" sz="3200" dirty="0" smtClean="0"/>
              <a:t> </a:t>
            </a:r>
            <a:r>
              <a:rPr lang="en-US" sz="3200" dirty="0" err="1" smtClean="0"/>
              <a:t>kerja</a:t>
            </a:r>
            <a:r>
              <a:rPr lang="en-US" sz="3200" dirty="0" smtClean="0"/>
              <a:t> </a:t>
            </a:r>
            <a:r>
              <a:rPr lang="en-US" sz="3200" dirty="0" err="1" smtClean="0"/>
              <a:t>kursus</a:t>
            </a:r>
            <a:r>
              <a:rPr lang="en-US" sz="3200" dirty="0" smtClean="0"/>
              <a:t>. </a:t>
            </a:r>
          </a:p>
          <a:p>
            <a:pPr lvl="1"/>
            <a:r>
              <a:rPr lang="en-US" sz="3200" dirty="0" err="1" smtClean="0">
                <a:solidFill>
                  <a:srgbClr val="92D050"/>
                </a:solidFill>
              </a:rPr>
              <a:t>Terangkan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tentang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struktur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dan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peranan</a:t>
            </a:r>
            <a:r>
              <a:rPr lang="en-US" sz="3200" dirty="0" smtClean="0">
                <a:solidFill>
                  <a:srgbClr val="92D050"/>
                </a:solidFill>
              </a:rPr>
              <a:t> JPP.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72687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Outcome-based Education (OBE)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92D050"/>
                </a:solidFill>
              </a:rPr>
              <a:t>PLO</a:t>
            </a:r>
            <a:r>
              <a:rPr lang="en-US" dirty="0">
                <a:solidFill>
                  <a:srgbClr val="92D050"/>
                </a:solidFill>
              </a:rPr>
              <a:t> (Program Learning Outcome) – </a:t>
            </a:r>
            <a:r>
              <a:rPr lang="en-US" dirty="0" err="1">
                <a:solidFill>
                  <a:srgbClr val="92D050"/>
                </a:solidFill>
              </a:rPr>
              <a:t>hasil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 err="1">
                <a:solidFill>
                  <a:srgbClr val="92D050"/>
                </a:solidFill>
              </a:rPr>
              <a:t>pembelajaran</a:t>
            </a:r>
            <a:r>
              <a:rPr lang="en-US" dirty="0">
                <a:solidFill>
                  <a:srgbClr val="92D050"/>
                </a:solidFill>
              </a:rPr>
              <a:t> yang </a:t>
            </a:r>
            <a:r>
              <a:rPr lang="en-US" dirty="0" err="1">
                <a:solidFill>
                  <a:srgbClr val="92D050"/>
                </a:solidFill>
              </a:rPr>
              <a:t>dicapai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 err="1">
                <a:solidFill>
                  <a:srgbClr val="92D050"/>
                </a:solidFill>
              </a:rPr>
              <a:t>selepas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 err="1">
                <a:solidFill>
                  <a:srgbClr val="92D050"/>
                </a:solidFill>
              </a:rPr>
              <a:t>mengikuti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 err="1">
                <a:solidFill>
                  <a:srgbClr val="92D050"/>
                </a:solidFill>
              </a:rPr>
              <a:t>satu</a:t>
            </a:r>
            <a:r>
              <a:rPr lang="en-US" dirty="0">
                <a:solidFill>
                  <a:srgbClr val="92D050"/>
                </a:solidFill>
              </a:rPr>
              <a:t> program 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CLO</a:t>
            </a:r>
            <a:r>
              <a:rPr lang="en-US" dirty="0" smtClean="0">
                <a:solidFill>
                  <a:srgbClr val="FFFF00"/>
                </a:solidFill>
              </a:rPr>
              <a:t> (Course Learning Outcome) – </a:t>
            </a:r>
            <a:r>
              <a:rPr lang="en-US" dirty="0" err="1" smtClean="0">
                <a:solidFill>
                  <a:srgbClr val="FFFF00"/>
                </a:solidFill>
              </a:rPr>
              <a:t>hasil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pembelajaran</a:t>
            </a:r>
            <a:r>
              <a:rPr lang="en-US" dirty="0" smtClean="0">
                <a:solidFill>
                  <a:srgbClr val="FFFF00"/>
                </a:solidFill>
              </a:rPr>
              <a:t> yang </a:t>
            </a:r>
            <a:r>
              <a:rPr lang="en-US" dirty="0" err="1" smtClean="0">
                <a:solidFill>
                  <a:srgbClr val="FFFF00"/>
                </a:solidFill>
              </a:rPr>
              <a:t>dicapai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selepas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mengambil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satu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kursus</a:t>
            </a:r>
            <a:r>
              <a:rPr lang="en-US" dirty="0" smtClean="0">
                <a:solidFill>
                  <a:srgbClr val="FFFF00"/>
                </a:solidFill>
              </a:rPr>
              <a:t> / </a:t>
            </a:r>
            <a:r>
              <a:rPr lang="en-US" dirty="0" err="1" smtClean="0">
                <a:solidFill>
                  <a:srgbClr val="FFFF00"/>
                </a:solidFill>
              </a:rPr>
              <a:t>mata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pelajaran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TLO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>
                <a:solidFill>
                  <a:srgbClr val="00B0F0"/>
                </a:solidFill>
              </a:rPr>
              <a:t>(Topic/Teaching Learning Outcome) – </a:t>
            </a:r>
            <a:r>
              <a:rPr lang="en-US" dirty="0" err="1">
                <a:solidFill>
                  <a:srgbClr val="00B0F0"/>
                </a:solidFill>
              </a:rPr>
              <a:t>hasil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pembelajaran</a:t>
            </a:r>
            <a:r>
              <a:rPr lang="en-US" dirty="0">
                <a:solidFill>
                  <a:srgbClr val="00B0F0"/>
                </a:solidFill>
              </a:rPr>
              <a:t> yang </a:t>
            </a:r>
            <a:r>
              <a:rPr lang="en-US" dirty="0" err="1">
                <a:solidFill>
                  <a:srgbClr val="00B0F0"/>
                </a:solidFill>
              </a:rPr>
              <a:t>dicapai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selepas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satu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sesi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PdP</a:t>
            </a:r>
            <a:endParaRPr lang="en-US" dirty="0">
              <a:solidFill>
                <a:srgbClr val="00B0F0"/>
              </a:solidFill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149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_s227345"/>
          <p:cNvSpPr>
            <a:spLocks noChangeArrowheads="1"/>
          </p:cNvSpPr>
          <p:nvPr/>
        </p:nvSpPr>
        <p:spPr bwMode="auto">
          <a:xfrm>
            <a:off x="214313" y="1376363"/>
            <a:ext cx="3384550" cy="7667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87782" tIns="43891" rIns="87782" bIns="43891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1800" b="1" dirty="0" err="1" smtClean="0">
                <a:solidFill>
                  <a:schemeClr val="bg1"/>
                </a:solidFill>
                <a:latin typeface="Arial Narrow" pitchFamily="34" charset="0"/>
              </a:rPr>
              <a:t>Programme</a:t>
            </a:r>
            <a:r>
              <a:rPr lang="en-US" altLang="en-US" sz="1800" b="1" dirty="0" smtClean="0">
                <a:solidFill>
                  <a:schemeClr val="bg1"/>
                </a:solidFill>
                <a:latin typeface="Arial Narrow" pitchFamily="34" charset="0"/>
              </a:rPr>
              <a:t> Educational Objectives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altLang="en-US" sz="1800" b="1" dirty="0" smtClean="0">
                <a:solidFill>
                  <a:schemeClr val="bg1"/>
                </a:solidFill>
                <a:latin typeface="Arial Narrow" pitchFamily="34" charset="0"/>
              </a:rPr>
              <a:t>(PEO)</a:t>
            </a:r>
          </a:p>
        </p:txBody>
      </p:sp>
      <p:sp>
        <p:nvSpPr>
          <p:cNvPr id="8" name="_s227351"/>
          <p:cNvSpPr>
            <a:spLocks noChangeArrowheads="1"/>
          </p:cNvSpPr>
          <p:nvPr/>
        </p:nvSpPr>
        <p:spPr bwMode="auto">
          <a:xfrm>
            <a:off x="201613" y="2924175"/>
            <a:ext cx="3421062" cy="5111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87782" tIns="43891" rIns="87782" bIns="43891" anchor="ctr"/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en-US" b="1" dirty="0" err="1">
                <a:latin typeface="Arial Narrow" pitchFamily="34" charset="0"/>
              </a:rPr>
              <a:t>Programme</a:t>
            </a:r>
            <a:r>
              <a:rPr lang="en-US" b="1" dirty="0">
                <a:latin typeface="Arial Narrow" pitchFamily="34" charset="0"/>
              </a:rPr>
              <a:t> Learning Outcomes </a:t>
            </a:r>
          </a:p>
          <a:p>
            <a:pPr algn="ctr" eaLnBrk="0" hangingPunct="0">
              <a:lnSpc>
                <a:spcPct val="70000"/>
              </a:lnSpc>
              <a:defRPr/>
            </a:pPr>
            <a:r>
              <a:rPr lang="en-US" b="1" dirty="0">
                <a:latin typeface="Arial Narrow" pitchFamily="34" charset="0"/>
              </a:rPr>
              <a:t>(PLO)</a:t>
            </a:r>
            <a:r>
              <a:rPr lang="en-US" b="1" dirty="0">
                <a:latin typeface="Comic Sans MS" pitchFamily="66" charset="0"/>
              </a:rPr>
              <a:t> </a:t>
            </a:r>
          </a:p>
        </p:txBody>
      </p:sp>
      <p:sp>
        <p:nvSpPr>
          <p:cNvPr id="9" name="_s227351"/>
          <p:cNvSpPr>
            <a:spLocks noChangeArrowheads="1"/>
          </p:cNvSpPr>
          <p:nvPr/>
        </p:nvSpPr>
        <p:spPr bwMode="auto">
          <a:xfrm>
            <a:off x="238125" y="4154488"/>
            <a:ext cx="3348038" cy="6461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87782" tIns="43891" rIns="87782" bIns="43891" anchor="ctr"/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en-US" b="1" dirty="0">
                <a:latin typeface="Arial Narrow" pitchFamily="34" charset="0"/>
              </a:rPr>
              <a:t>Course Learning Outcomes (CLO)</a:t>
            </a:r>
            <a:r>
              <a:rPr lang="en-US" b="1" dirty="0">
                <a:latin typeface="Comic Sans MS" pitchFamily="66" charset="0"/>
              </a:rPr>
              <a:t> </a:t>
            </a:r>
          </a:p>
        </p:txBody>
      </p:sp>
      <p:sp>
        <p:nvSpPr>
          <p:cNvPr id="10" name="_s227351"/>
          <p:cNvSpPr>
            <a:spLocks noChangeArrowheads="1"/>
          </p:cNvSpPr>
          <p:nvPr/>
        </p:nvSpPr>
        <p:spPr bwMode="auto">
          <a:xfrm>
            <a:off x="238125" y="5497513"/>
            <a:ext cx="3384550" cy="6461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87782" tIns="43891" rIns="87782" bIns="43891" anchor="ctr"/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en-US" b="1" dirty="0">
                <a:latin typeface="Arial Narrow" pitchFamily="34" charset="0"/>
              </a:rPr>
              <a:t>Topic  Learning Outcomes (TLO)</a:t>
            </a:r>
            <a:r>
              <a:rPr lang="en-US" b="1" dirty="0">
                <a:latin typeface="Comic Sans MS" pitchFamily="66" charset="0"/>
              </a:rPr>
              <a:t> </a:t>
            </a:r>
          </a:p>
        </p:txBody>
      </p:sp>
      <p:sp>
        <p:nvSpPr>
          <p:cNvPr id="8198" name="Line 20"/>
          <p:cNvSpPr>
            <a:spLocks noChangeShapeType="1"/>
          </p:cNvSpPr>
          <p:nvPr/>
        </p:nvSpPr>
        <p:spPr bwMode="gray">
          <a:xfrm>
            <a:off x="1857375" y="2387600"/>
            <a:ext cx="0" cy="369888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9" name="Line 20"/>
          <p:cNvSpPr>
            <a:spLocks noChangeShapeType="1"/>
          </p:cNvSpPr>
          <p:nvPr/>
        </p:nvSpPr>
        <p:spPr bwMode="gray">
          <a:xfrm>
            <a:off x="1844675" y="3584575"/>
            <a:ext cx="0" cy="369888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00" name="Line 20"/>
          <p:cNvSpPr>
            <a:spLocks noChangeShapeType="1"/>
          </p:cNvSpPr>
          <p:nvPr/>
        </p:nvSpPr>
        <p:spPr bwMode="gray">
          <a:xfrm>
            <a:off x="1833563" y="4997450"/>
            <a:ext cx="0" cy="369888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28575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rgbClr val="FFC000"/>
                </a:solidFill>
                <a:latin typeface="+mj-lt"/>
                <a:cs typeface="+mn-cs"/>
              </a:rPr>
              <a:t>TAHAP HASIL PEMBELAJARAN</a:t>
            </a:r>
            <a:endParaRPr lang="en-US" sz="3000" b="1" dirty="0">
              <a:solidFill>
                <a:srgbClr val="FFC000"/>
              </a:solidFill>
              <a:latin typeface="+mj-lt"/>
              <a:cs typeface="+mn-cs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3868738" y="1652588"/>
            <a:ext cx="720725" cy="2428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3892550" y="3060700"/>
            <a:ext cx="719138" cy="2413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4787900" y="1376363"/>
            <a:ext cx="2305050" cy="7667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/>
              <a:t>MATLAMAT PISMP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840288" y="2286000"/>
            <a:ext cx="3617912" cy="2896394"/>
            <a:chOff x="4611688" y="2286000"/>
            <a:chExt cx="3617912" cy="2896394"/>
          </a:xfrm>
        </p:grpSpPr>
        <p:sp>
          <p:nvSpPr>
            <p:cNvPr id="7" name="Rectangle 6"/>
            <p:cNvSpPr/>
            <p:nvPr/>
          </p:nvSpPr>
          <p:spPr>
            <a:xfrm>
              <a:off x="4611688" y="2286000"/>
              <a:ext cx="3617912" cy="28963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4787900" y="2387600"/>
              <a:ext cx="2016125" cy="54451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/>
                <a:t>PROGRAM </a:t>
              </a:r>
              <a:r>
                <a:rPr lang="en-US" b="1" dirty="0" smtClean="0"/>
                <a:t>TESL</a:t>
              </a:r>
              <a:endParaRPr lang="en-US" b="1" dirty="0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4787900" y="3028950"/>
              <a:ext cx="2016125" cy="54451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/>
                <a:t>PROGRAM </a:t>
              </a:r>
              <a:r>
                <a:rPr lang="en-US" b="1" dirty="0" smtClean="0"/>
                <a:t>PAKK</a:t>
              </a:r>
              <a:endParaRPr lang="en-US" b="1" dirty="0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4787900" y="3725863"/>
              <a:ext cx="2016125" cy="54451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/>
                <a:t>PROGRAM </a:t>
              </a:r>
              <a:r>
                <a:rPr lang="en-US" b="1" dirty="0" smtClean="0"/>
                <a:t>PJ</a:t>
              </a:r>
              <a:endParaRPr lang="en-US" b="1" dirty="0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4787900" y="4435620"/>
              <a:ext cx="3240088" cy="54451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/>
                <a:t>PROGRAM PENDIDIKAN </a:t>
              </a:r>
              <a:r>
                <a:rPr lang="en-US" b="1" dirty="0" smtClean="0"/>
                <a:t>ISLAM</a:t>
              </a:r>
              <a:endParaRPr lang="en-US" b="1" dirty="0"/>
            </a:p>
          </p:txBody>
        </p:sp>
      </p:grpSp>
      <p:sp>
        <p:nvSpPr>
          <p:cNvPr id="5" name="Up Arrow 4"/>
          <p:cNvSpPr/>
          <p:nvPr/>
        </p:nvSpPr>
        <p:spPr>
          <a:xfrm>
            <a:off x="2286000" y="4953000"/>
            <a:ext cx="121158" cy="387206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Up Arrow 17"/>
          <p:cNvSpPr/>
          <p:nvPr/>
        </p:nvSpPr>
        <p:spPr>
          <a:xfrm>
            <a:off x="2286000" y="3575194"/>
            <a:ext cx="121158" cy="387206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18"/>
          <p:cNvSpPr/>
          <p:nvPr/>
        </p:nvSpPr>
        <p:spPr>
          <a:xfrm>
            <a:off x="2286000" y="2387600"/>
            <a:ext cx="121158" cy="387206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" grpId="0" animBg="1"/>
      <p:bldP spid="9" grpId="0" animBg="1"/>
      <p:bldP spid="10" grpId="0" animBg="1"/>
      <p:bldP spid="8198" grpId="0" animBg="1"/>
      <p:bldP spid="8199" grpId="0" animBg="1"/>
      <p:bldP spid="8200" grpId="0" animBg="1"/>
      <p:bldP spid="2" grpId="0" animBg="1"/>
      <p:bldP spid="24" grpId="0" animBg="1"/>
      <p:bldP spid="3" grpId="0" animBg="1"/>
      <p:bldP spid="5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PENYEDIAAN FAIL P&amp;P PELAJAR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00B0F0"/>
                </a:solidFill>
              </a:rPr>
              <a:t>Prinsip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Penyediaan</a:t>
            </a:r>
            <a:r>
              <a:rPr lang="en-US" b="1" dirty="0" smtClean="0">
                <a:solidFill>
                  <a:srgbClr val="00B0F0"/>
                </a:solidFill>
              </a:rPr>
              <a:t> Fail P&amp;P </a:t>
            </a:r>
            <a:r>
              <a:rPr lang="en-US" b="1" dirty="0" err="1" smtClean="0">
                <a:solidFill>
                  <a:srgbClr val="00B0F0"/>
                </a:solidFill>
              </a:rPr>
              <a:t>Pelajar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Disediakan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pelajar</a:t>
            </a:r>
            <a:endParaRPr lang="en-US" dirty="0" smtClean="0"/>
          </a:p>
          <a:p>
            <a:r>
              <a:rPr lang="en-US" dirty="0" err="1" smtClean="0"/>
              <a:t>Satu</a:t>
            </a:r>
            <a:r>
              <a:rPr lang="en-US" dirty="0" smtClean="0"/>
              <a:t> fail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kursus</a:t>
            </a:r>
            <a:endParaRPr lang="en-US" dirty="0" smtClean="0"/>
          </a:p>
          <a:p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pelajar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Fail P&amp;P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semester </a:t>
            </a:r>
            <a:r>
              <a:rPr lang="en-US" dirty="0" err="1" smtClean="0"/>
              <a:t>sepanjang</a:t>
            </a:r>
            <a:r>
              <a:rPr lang="en-US" dirty="0" smtClean="0"/>
              <a:t> 4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pengajian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00B0F0"/>
                </a:solidFill>
              </a:rPr>
              <a:t>Maklumat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dalam</a:t>
            </a:r>
            <a:r>
              <a:rPr lang="en-US" b="1" dirty="0" smtClean="0">
                <a:solidFill>
                  <a:srgbClr val="00B0F0"/>
                </a:solidFill>
              </a:rPr>
              <a:t> Fail P&amp;P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kursus</a:t>
            </a:r>
            <a:r>
              <a:rPr lang="en-US" dirty="0" smtClean="0"/>
              <a:t>, </a:t>
            </a:r>
            <a:r>
              <a:rPr lang="en-US" dirty="0" err="1" smtClean="0"/>
              <a:t>sediakan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a)	</a:t>
            </a:r>
            <a:r>
              <a:rPr lang="en-US" dirty="0" err="1" smtClean="0"/>
              <a:t>Maklumat</a:t>
            </a:r>
            <a:r>
              <a:rPr lang="en-US" dirty="0" smtClean="0"/>
              <a:t> </a:t>
            </a:r>
            <a:r>
              <a:rPr lang="en-US" dirty="0" err="1" smtClean="0"/>
              <a:t>kursus</a:t>
            </a:r>
            <a:r>
              <a:rPr lang="en-US" dirty="0" smtClean="0"/>
              <a:t> (</a:t>
            </a:r>
            <a:r>
              <a:rPr lang="en-US" dirty="0" err="1" smtClean="0">
                <a:hlinkClick r:id="rId3" action="ppaction://hlinkfile"/>
              </a:rPr>
              <a:t>diberi</a:t>
            </a:r>
            <a:r>
              <a:rPr lang="en-US" dirty="0" smtClean="0">
                <a:hlinkClick r:id="rId3" action="ppaction://hlinkfile"/>
              </a:rPr>
              <a:t> </a:t>
            </a:r>
            <a:r>
              <a:rPr lang="en-US" dirty="0" err="1" smtClean="0">
                <a:hlinkClick r:id="rId3" action="ppaction://hlinkfile"/>
              </a:rPr>
              <a:t>oleh</a:t>
            </a:r>
            <a:r>
              <a:rPr lang="en-US" dirty="0" smtClean="0">
                <a:hlinkClick r:id="rId3" action="ppaction://hlinkfile"/>
              </a:rPr>
              <a:t> </a:t>
            </a:r>
            <a:r>
              <a:rPr lang="en-US" dirty="0" err="1" smtClean="0">
                <a:hlinkClick r:id="rId3" action="ppaction://hlinkfile"/>
              </a:rPr>
              <a:t>pensyarah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	</a:t>
            </a:r>
            <a:r>
              <a:rPr lang="en-US" sz="3200" dirty="0" err="1" smtClean="0"/>
              <a:t>Nilai</a:t>
            </a:r>
            <a:r>
              <a:rPr lang="en-US" sz="3200" dirty="0" smtClean="0"/>
              <a:t> </a:t>
            </a:r>
            <a:r>
              <a:rPr lang="en-US" sz="3200" dirty="0" err="1" smtClean="0"/>
              <a:t>kredit</a:t>
            </a:r>
            <a:r>
              <a:rPr lang="en-US" sz="3200" dirty="0" smtClean="0"/>
              <a:t> </a:t>
            </a:r>
            <a:endParaRPr lang="en-US" sz="3200" dirty="0"/>
          </a:p>
          <a:p>
            <a:pPr lvl="1"/>
            <a:r>
              <a:rPr lang="en-US" sz="3200" dirty="0" smtClean="0"/>
              <a:t>  SLT (</a:t>
            </a:r>
            <a:r>
              <a:rPr lang="en-US" sz="3200" dirty="0" err="1" smtClean="0"/>
              <a:t>Bersemuka</a:t>
            </a:r>
            <a:r>
              <a:rPr lang="en-US" sz="3200" dirty="0" smtClean="0"/>
              <a:t> &amp; </a:t>
            </a:r>
            <a:r>
              <a:rPr lang="en-US" sz="3200" dirty="0" err="1" smtClean="0"/>
              <a:t>Tidak</a:t>
            </a:r>
            <a:r>
              <a:rPr lang="en-US" sz="3200" dirty="0" smtClean="0"/>
              <a:t> </a:t>
            </a:r>
            <a:r>
              <a:rPr lang="en-US" sz="3200" dirty="0" err="1" smtClean="0"/>
              <a:t>Bersemuka</a:t>
            </a:r>
            <a:r>
              <a:rPr lang="en-US" sz="3200" dirty="0" smtClean="0"/>
              <a:t>)</a:t>
            </a:r>
            <a:endParaRPr lang="en-US" sz="3200" dirty="0"/>
          </a:p>
          <a:p>
            <a:pPr lvl="1"/>
            <a:r>
              <a:rPr lang="en-US" sz="3200" dirty="0" smtClean="0"/>
              <a:t>  </a:t>
            </a:r>
            <a:r>
              <a:rPr lang="en-US" sz="3200" dirty="0" err="1" smtClean="0"/>
              <a:t>Kaedah</a:t>
            </a:r>
            <a:r>
              <a:rPr lang="en-US" sz="3200" dirty="0" smtClean="0"/>
              <a:t> </a:t>
            </a:r>
            <a:r>
              <a:rPr lang="en-US" sz="3200" dirty="0" err="1"/>
              <a:t>Pentaksiran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b)	</a:t>
            </a:r>
            <a:r>
              <a:rPr lang="en-US" dirty="0" err="1" smtClean="0"/>
              <a:t>Jadual</a:t>
            </a:r>
            <a:r>
              <a:rPr lang="en-US" dirty="0" smtClean="0"/>
              <a:t> </a:t>
            </a:r>
            <a:r>
              <a:rPr lang="en-US" dirty="0" err="1" smtClean="0"/>
              <a:t>Penentuan</a:t>
            </a:r>
            <a:r>
              <a:rPr lang="en-US" dirty="0" smtClean="0"/>
              <a:t> </a:t>
            </a:r>
            <a:r>
              <a:rPr lang="en-US" dirty="0" err="1" smtClean="0"/>
              <a:t>Tugasan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c)	</a:t>
            </a:r>
            <a:r>
              <a:rPr lang="en-US" dirty="0" err="1" smtClean="0"/>
              <a:t>Bahan</a:t>
            </a:r>
            <a:r>
              <a:rPr lang="en-US" dirty="0"/>
              <a:t> </a:t>
            </a:r>
            <a:r>
              <a:rPr lang="en-US" dirty="0" smtClean="0"/>
              <a:t>P&amp;P (</a:t>
            </a:r>
            <a:r>
              <a:rPr lang="en-US" dirty="0" err="1" smtClean="0"/>
              <a:t>Kuliah</a:t>
            </a:r>
            <a:r>
              <a:rPr lang="en-US" dirty="0" smtClean="0"/>
              <a:t>, Tutorial, </a:t>
            </a:r>
            <a:r>
              <a:rPr lang="en-US" dirty="0" err="1" smtClean="0"/>
              <a:t>Amali</a:t>
            </a:r>
            <a:r>
              <a:rPr lang="en-US" dirty="0" smtClean="0"/>
              <a:t> &amp; ISL)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marL="0" indent="0">
              <a:buNone/>
            </a:pPr>
            <a:r>
              <a:rPr lang="en-US" dirty="0" smtClean="0"/>
              <a:t>          </a:t>
            </a:r>
            <a:r>
              <a:rPr lang="en-US" dirty="0" err="1" smtClean="0"/>
              <a:t>disusun</a:t>
            </a:r>
            <a:r>
              <a:rPr lang="en-US" dirty="0" smtClean="0"/>
              <a:t> </a:t>
            </a:r>
            <a:r>
              <a:rPr lang="en-US" dirty="0" err="1" smtClean="0"/>
              <a:t>mengikut</a:t>
            </a:r>
            <a:r>
              <a:rPr lang="en-US" dirty="0" smtClean="0"/>
              <a:t> </a:t>
            </a:r>
            <a:r>
              <a:rPr lang="en-US" dirty="0" err="1" smtClean="0"/>
              <a:t>topik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minggu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Fail P&amp;P </a:t>
            </a:r>
            <a:r>
              <a:rPr lang="en-US" b="1" dirty="0" err="1" smtClean="0">
                <a:solidFill>
                  <a:srgbClr val="00B0F0"/>
                </a:solidFill>
              </a:rPr>
              <a:t>Pelajar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hlinkClick r:id="rId3" action="ppaction://hlinkfile"/>
              </a:rPr>
              <a:t>Muka</a:t>
            </a:r>
            <a:r>
              <a:rPr lang="en-US" dirty="0" smtClean="0">
                <a:hlinkClick r:id="rId3" action="ppaction://hlinkfile"/>
              </a:rPr>
              <a:t> </a:t>
            </a:r>
            <a:r>
              <a:rPr lang="en-US" dirty="0" err="1" smtClean="0">
                <a:hlinkClick r:id="rId3" action="ppaction://hlinkfile"/>
              </a:rPr>
              <a:t>depan</a:t>
            </a:r>
            <a:endParaRPr lang="en-US" dirty="0" smtClean="0"/>
          </a:p>
          <a:p>
            <a:r>
              <a:rPr lang="en-US" dirty="0" smtClean="0">
                <a:hlinkClick r:id="rId4" action="ppaction://hlinkfile"/>
              </a:rPr>
              <a:t>“</a:t>
            </a:r>
            <a:r>
              <a:rPr lang="en-US" dirty="0" err="1" smtClean="0">
                <a:hlinkClick r:id="rId4" action="ppaction://hlinkfile"/>
              </a:rPr>
              <a:t>Tulang</a:t>
            </a:r>
            <a:r>
              <a:rPr lang="en-US" dirty="0" smtClean="0">
                <a:hlinkClick r:id="rId4" action="ppaction://hlinkfile"/>
              </a:rPr>
              <a:t>” (</a:t>
            </a:r>
            <a:r>
              <a:rPr lang="en-US" i="1" dirty="0" smtClean="0">
                <a:hlinkClick r:id="rId4" action="ppaction://hlinkfile"/>
              </a:rPr>
              <a:t>Spine</a:t>
            </a:r>
            <a:r>
              <a:rPr lang="en-US" dirty="0" smtClean="0">
                <a:hlinkClick r:id="rId4" action="ppaction://hlinkfile"/>
              </a:rPr>
              <a:t>) fail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LAMAN MIKRO MQA IPGKTAR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15" y="1600200"/>
            <a:ext cx="8945165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own Arrow 6"/>
          <p:cNvSpPr/>
          <p:nvPr/>
        </p:nvSpPr>
        <p:spPr>
          <a:xfrm rot="1722926">
            <a:off x="4776146" y="3713860"/>
            <a:ext cx="484632" cy="97840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2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MQF?</a:t>
            </a:r>
            <a:r>
              <a:rPr lang="en-US" b="1" dirty="0" smtClean="0"/>
              <a:t> MQA?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i="1" dirty="0" smtClean="0">
                <a:solidFill>
                  <a:srgbClr val="FFFF00"/>
                </a:solidFill>
              </a:rPr>
              <a:t>Malaysian Qualification Framework</a:t>
            </a:r>
          </a:p>
          <a:p>
            <a:r>
              <a:rPr lang="en-US" sz="3600" dirty="0" err="1" smtClean="0">
                <a:solidFill>
                  <a:srgbClr val="FFFF00"/>
                </a:solidFill>
              </a:rPr>
              <a:t>Kerangka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Kelayakan</a:t>
            </a:r>
            <a:r>
              <a:rPr lang="en-US" sz="3600" dirty="0" smtClean="0">
                <a:solidFill>
                  <a:srgbClr val="FFFF00"/>
                </a:solidFill>
              </a:rPr>
              <a:t> Malaysia</a:t>
            </a:r>
          </a:p>
          <a:p>
            <a:r>
              <a:rPr lang="en-US" sz="3600" dirty="0" smtClean="0"/>
              <a:t>Standard / </a:t>
            </a:r>
            <a:r>
              <a:rPr lang="en-US" sz="3600" dirty="0" err="1" smtClean="0"/>
              <a:t>Piawai</a:t>
            </a:r>
            <a:r>
              <a:rPr lang="en-US" sz="3600" dirty="0" smtClean="0"/>
              <a:t> yang </a:t>
            </a:r>
            <a:r>
              <a:rPr lang="en-US" sz="3600" dirty="0" err="1" smtClean="0"/>
              <a:t>digunakan</a:t>
            </a:r>
            <a:r>
              <a:rPr lang="en-US" sz="3600" dirty="0" smtClean="0"/>
              <a:t> </a:t>
            </a:r>
            <a:r>
              <a:rPr lang="en-US" sz="3600" dirty="0" err="1" smtClean="0"/>
              <a:t>oleh</a:t>
            </a:r>
            <a:r>
              <a:rPr lang="en-US" sz="3600" dirty="0" smtClean="0"/>
              <a:t> </a:t>
            </a:r>
            <a:r>
              <a:rPr lang="en-US" sz="3600" i="1" dirty="0" smtClean="0"/>
              <a:t>Malaysian Qualification Agency </a:t>
            </a:r>
            <a:r>
              <a:rPr lang="en-US" sz="3600" dirty="0" smtClean="0"/>
              <a:t>(MQA) [</a:t>
            </a:r>
            <a:r>
              <a:rPr lang="en-US" sz="3600" dirty="0" err="1" smtClean="0"/>
              <a:t>Agensi</a:t>
            </a:r>
            <a:r>
              <a:rPr lang="en-US" sz="3600" dirty="0" smtClean="0"/>
              <a:t> </a:t>
            </a:r>
            <a:r>
              <a:rPr lang="en-US" sz="3600" dirty="0" err="1" smtClean="0"/>
              <a:t>Kelayakan</a:t>
            </a:r>
            <a:r>
              <a:rPr lang="en-US" sz="3600" dirty="0" smtClean="0"/>
              <a:t> Malaysia] </a:t>
            </a:r>
            <a:r>
              <a:rPr lang="en-US" sz="3600" dirty="0" err="1" smtClean="0"/>
              <a:t>untuk</a:t>
            </a:r>
            <a:r>
              <a:rPr lang="en-US" sz="3600" dirty="0" smtClean="0"/>
              <a:t> </a:t>
            </a:r>
            <a:r>
              <a:rPr lang="en-US" sz="3600" dirty="0" err="1" smtClean="0"/>
              <a:t>mengakreditasikan</a:t>
            </a:r>
            <a:r>
              <a:rPr lang="en-US" sz="3600" dirty="0" smtClean="0"/>
              <a:t> program </a:t>
            </a:r>
            <a:r>
              <a:rPr lang="en-US" sz="3600" dirty="0" err="1" smtClean="0"/>
              <a:t>akademik</a:t>
            </a:r>
            <a:r>
              <a:rPr lang="en-US" sz="3600" dirty="0" smtClean="0"/>
              <a:t> di IPT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336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Klik</a:t>
            </a:r>
            <a:r>
              <a:rPr lang="en-US" b="1" dirty="0" smtClean="0"/>
              <a:t> “</a:t>
            </a:r>
            <a:r>
              <a:rPr lang="en-US" b="1" dirty="0" err="1" smtClean="0"/>
              <a:t>Muat</a:t>
            </a:r>
            <a:r>
              <a:rPr lang="en-US" b="1" dirty="0" smtClean="0"/>
              <a:t> </a:t>
            </a:r>
            <a:r>
              <a:rPr lang="en-US" b="1" dirty="0" err="1" smtClean="0"/>
              <a:t>Turun</a:t>
            </a:r>
            <a:r>
              <a:rPr lang="en-US" b="1" dirty="0" smtClean="0"/>
              <a:t>”</a:t>
            </a:r>
            <a:endParaRPr 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5061"/>
            <a:ext cx="8812014" cy="4954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own Arrow 2"/>
          <p:cNvSpPr/>
          <p:nvPr/>
        </p:nvSpPr>
        <p:spPr>
          <a:xfrm rot="1872638">
            <a:off x="3855347" y="4724399"/>
            <a:ext cx="484632" cy="97840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32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Maklumat</a:t>
            </a:r>
            <a:r>
              <a:rPr lang="en-US" b="1" dirty="0" smtClean="0"/>
              <a:t> </a:t>
            </a:r>
            <a:r>
              <a:rPr lang="en-US" b="1" dirty="0" err="1" smtClean="0"/>
              <a:t>Dalam</a:t>
            </a:r>
            <a:r>
              <a:rPr lang="en-US" b="1" dirty="0" smtClean="0"/>
              <a:t> </a:t>
            </a:r>
            <a:r>
              <a:rPr lang="en-US" b="1" dirty="0" err="1" smtClean="0"/>
              <a:t>Laman</a:t>
            </a:r>
            <a:r>
              <a:rPr lang="en-US" b="1" dirty="0" smtClean="0"/>
              <a:t> </a:t>
            </a:r>
            <a:r>
              <a:rPr lang="en-US" b="1" dirty="0" err="1" smtClean="0"/>
              <a:t>Mikro</a:t>
            </a:r>
            <a:r>
              <a:rPr lang="en-US" b="1" dirty="0" smtClean="0"/>
              <a:t> MQA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2" y="1676399"/>
            <a:ext cx="8684418" cy="4882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457200" y="2438400"/>
            <a:ext cx="978408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03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731838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KESIMPULAN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066800"/>
            <a:ext cx="7924800" cy="5486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 smtClean="0">
                <a:solidFill>
                  <a:srgbClr val="FFFF00"/>
                </a:solidFill>
              </a:rPr>
              <a:t>Anda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perlu</a:t>
            </a:r>
            <a:r>
              <a:rPr lang="en-US" sz="3200" dirty="0" smtClean="0">
                <a:solidFill>
                  <a:srgbClr val="FFFF00"/>
                </a:solidFill>
              </a:rPr>
              <a:t>:</a:t>
            </a:r>
          </a:p>
          <a:p>
            <a:r>
              <a:rPr lang="en-US" sz="3200" dirty="0" err="1" smtClean="0"/>
              <a:t>Mengambil</a:t>
            </a:r>
            <a:r>
              <a:rPr lang="en-US" sz="3200" dirty="0" smtClean="0"/>
              <a:t> </a:t>
            </a:r>
            <a:r>
              <a:rPr lang="en-US" sz="3200" dirty="0" err="1" smtClean="0"/>
              <a:t>tahu</a:t>
            </a:r>
            <a:r>
              <a:rPr lang="en-US" sz="3200" dirty="0" smtClean="0"/>
              <a:t> </a:t>
            </a:r>
            <a:r>
              <a:rPr lang="en-US" sz="3200" dirty="0" err="1" smtClean="0"/>
              <a:t>tentang</a:t>
            </a:r>
            <a:r>
              <a:rPr lang="en-US" sz="3200" dirty="0" smtClean="0"/>
              <a:t> </a:t>
            </a:r>
            <a:r>
              <a:rPr lang="en-US" sz="3200" dirty="0" err="1" smtClean="0"/>
              <a:t>keseluruhan</a:t>
            </a:r>
            <a:r>
              <a:rPr lang="en-US" sz="3200" dirty="0" smtClean="0"/>
              <a:t> PISMP</a:t>
            </a:r>
          </a:p>
          <a:p>
            <a:r>
              <a:rPr lang="en-US" sz="3200" dirty="0" err="1" smtClean="0"/>
              <a:t>Bertanggungjawab</a:t>
            </a:r>
            <a:r>
              <a:rPr lang="en-US" sz="3200" dirty="0" smtClean="0"/>
              <a:t> </a:t>
            </a:r>
            <a:r>
              <a:rPr lang="en-US" sz="3200" dirty="0" err="1" smtClean="0"/>
              <a:t>atas</a:t>
            </a:r>
            <a:r>
              <a:rPr lang="en-US" sz="3200" dirty="0" smtClean="0"/>
              <a:t> </a:t>
            </a:r>
            <a:r>
              <a:rPr lang="en-US" sz="3200" dirty="0" err="1" smtClean="0"/>
              <a:t>pembelajaran</a:t>
            </a:r>
            <a:r>
              <a:rPr lang="en-US" sz="3200" dirty="0" smtClean="0"/>
              <a:t> </a:t>
            </a:r>
            <a:r>
              <a:rPr lang="en-US" sz="3200" dirty="0" err="1" smtClean="0"/>
              <a:t>sendiri</a:t>
            </a:r>
            <a:endParaRPr lang="en-US" sz="3200" dirty="0" smtClean="0"/>
          </a:p>
          <a:p>
            <a:r>
              <a:rPr lang="en-US" sz="3200" dirty="0" err="1" smtClean="0"/>
              <a:t>Menyediakan</a:t>
            </a:r>
            <a:r>
              <a:rPr lang="en-US" sz="3200" dirty="0" smtClean="0"/>
              <a:t> </a:t>
            </a:r>
            <a:r>
              <a:rPr lang="en-US" sz="3200" dirty="0" err="1" smtClean="0"/>
              <a:t>bukti</a:t>
            </a:r>
            <a:r>
              <a:rPr lang="en-US" sz="3200" dirty="0" smtClean="0"/>
              <a:t> </a:t>
            </a:r>
            <a:r>
              <a:rPr lang="en-US" sz="3200" dirty="0" err="1" smtClean="0"/>
              <a:t>dokumentasi</a:t>
            </a:r>
            <a:r>
              <a:rPr lang="en-US" sz="3200" dirty="0" smtClean="0"/>
              <a:t> </a:t>
            </a:r>
            <a:r>
              <a:rPr lang="en-US" sz="3200" dirty="0" err="1" smtClean="0"/>
              <a:t>selengkapnya</a:t>
            </a:r>
            <a:endParaRPr lang="en-US" sz="3200" dirty="0" smtClean="0"/>
          </a:p>
          <a:p>
            <a:r>
              <a:rPr lang="en-US" sz="3200" dirty="0" err="1" smtClean="0"/>
              <a:t>Menunjukkan</a:t>
            </a:r>
            <a:r>
              <a:rPr lang="en-US" sz="3200" dirty="0" smtClean="0"/>
              <a:t> </a:t>
            </a:r>
            <a:r>
              <a:rPr lang="en-US" sz="3200" dirty="0" err="1" smtClean="0"/>
              <a:t>sifat-sifat</a:t>
            </a:r>
            <a:r>
              <a:rPr lang="en-US" sz="3200" dirty="0" smtClean="0"/>
              <a:t> </a:t>
            </a:r>
            <a:r>
              <a:rPr lang="en-US" sz="3200" dirty="0" err="1" smtClean="0"/>
              <a:t>keguruan</a:t>
            </a:r>
            <a:r>
              <a:rPr lang="en-US" sz="3200" dirty="0"/>
              <a:t> </a:t>
            </a:r>
            <a:r>
              <a:rPr lang="en-US" sz="3200" dirty="0" smtClean="0"/>
              <a:t>: </a:t>
            </a:r>
            <a:r>
              <a:rPr lang="en-US" sz="3200" dirty="0" err="1" smtClean="0"/>
              <a:t>yakin</a:t>
            </a:r>
            <a:r>
              <a:rPr lang="en-US" sz="3200" dirty="0" smtClean="0"/>
              <a:t>, </a:t>
            </a:r>
            <a:r>
              <a:rPr lang="en-US" sz="3200" dirty="0" err="1" smtClean="0"/>
              <a:t>sopan</a:t>
            </a:r>
            <a:r>
              <a:rPr lang="en-US" sz="3200" dirty="0" smtClean="0"/>
              <a:t>, </a:t>
            </a:r>
            <a:r>
              <a:rPr lang="en-US" sz="3200" dirty="0" err="1" smtClean="0"/>
              <a:t>berpengetahuan</a:t>
            </a:r>
            <a:endParaRPr lang="en-US" sz="3200" dirty="0" smtClean="0"/>
          </a:p>
          <a:p>
            <a:endParaRPr lang="en-US" sz="3200" dirty="0" smtClean="0"/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36410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Sekian</a:t>
            </a:r>
            <a:r>
              <a:rPr lang="en-US" dirty="0" smtClean="0"/>
              <a:t>.  </a:t>
            </a:r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err="1" smtClean="0">
                <a:solidFill>
                  <a:srgbClr val="00B0F0"/>
                </a:solidFill>
              </a:rPr>
              <a:t>Selamat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meneruskan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pengajian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FF00"/>
                </a:solidFill>
              </a:rPr>
              <a:t>SOALAN?</a:t>
            </a:r>
            <a:endParaRPr lang="en-US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5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Faedah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Akreditasi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Pengiktirafan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program yang </a:t>
            </a:r>
            <a:r>
              <a:rPr lang="en-US" dirty="0" err="1" smtClean="0"/>
              <a:t>dijalankan</a:t>
            </a:r>
            <a:r>
              <a:rPr lang="en-US" dirty="0" smtClean="0"/>
              <a:t> di IPT</a:t>
            </a:r>
          </a:p>
          <a:p>
            <a:r>
              <a:rPr lang="en-US" dirty="0" err="1" smtClean="0"/>
              <a:t>Ijazah</a:t>
            </a:r>
            <a:r>
              <a:rPr lang="en-US" dirty="0" smtClean="0"/>
              <a:t> </a:t>
            </a:r>
            <a:r>
              <a:rPr lang="en-US" dirty="0" err="1" smtClean="0"/>
              <a:t>diterima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 </a:t>
            </a:r>
            <a:r>
              <a:rPr lang="en-US" dirty="0" err="1" smtClean="0"/>
              <a:t>Jabatan</a:t>
            </a:r>
            <a:r>
              <a:rPr lang="en-US" dirty="0" smtClean="0"/>
              <a:t> </a:t>
            </a:r>
            <a:r>
              <a:rPr lang="en-US" dirty="0" err="1" smtClean="0"/>
              <a:t>Perkhidmatan</a:t>
            </a:r>
            <a:r>
              <a:rPr lang="en-US" dirty="0" smtClean="0"/>
              <a:t> </a:t>
            </a:r>
            <a:r>
              <a:rPr lang="en-US" dirty="0" err="1" smtClean="0"/>
              <a:t>Awam</a:t>
            </a:r>
            <a:r>
              <a:rPr lang="en-US" dirty="0" smtClean="0"/>
              <a:t> (JPA)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ditawarkan</a:t>
            </a:r>
            <a:r>
              <a:rPr lang="en-US" dirty="0" smtClean="0"/>
              <a:t> </a:t>
            </a:r>
            <a:r>
              <a:rPr lang="en-US" dirty="0" err="1" smtClean="0"/>
              <a:t>jawatan</a:t>
            </a:r>
            <a:r>
              <a:rPr lang="en-US" dirty="0" smtClean="0"/>
              <a:t> yang </a:t>
            </a:r>
            <a:r>
              <a:rPr lang="en-US" dirty="0" err="1" smtClean="0"/>
              <a:t>layak</a:t>
            </a:r>
            <a:endParaRPr lang="en-US" dirty="0" smtClean="0"/>
          </a:p>
          <a:p>
            <a:r>
              <a:rPr lang="en-US" dirty="0" err="1" smtClean="0"/>
              <a:t>Membolehkan</a:t>
            </a:r>
            <a:r>
              <a:rPr lang="en-US" dirty="0" smtClean="0"/>
              <a:t> </a:t>
            </a:r>
            <a:r>
              <a:rPr lang="en-US" dirty="0" err="1" smtClean="0"/>
              <a:t>pelajar</a:t>
            </a:r>
            <a:r>
              <a:rPr lang="en-US" dirty="0" smtClean="0"/>
              <a:t> </a:t>
            </a:r>
            <a:r>
              <a:rPr lang="en-US" dirty="0" err="1" smtClean="0"/>
              <a:t>melanjutkan</a:t>
            </a:r>
            <a:r>
              <a:rPr lang="en-US" dirty="0" smtClean="0"/>
              <a:t> </a:t>
            </a:r>
            <a:r>
              <a:rPr lang="en-US" dirty="0" err="1" smtClean="0"/>
              <a:t>pelajaran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peringkat</a:t>
            </a:r>
            <a:r>
              <a:rPr lang="en-US" dirty="0" smtClean="0"/>
              <a:t> yang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 di IPT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luar</a:t>
            </a:r>
            <a:r>
              <a:rPr lang="en-US" dirty="0" smtClean="0"/>
              <a:t> </a:t>
            </a:r>
            <a:r>
              <a:rPr lang="en-US" dirty="0" err="1" smtClean="0"/>
              <a:t>negara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49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Bagaimana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Mendapat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Akreditasi</a:t>
            </a:r>
            <a:r>
              <a:rPr lang="en-US" b="1" dirty="0" smtClean="0">
                <a:solidFill>
                  <a:srgbClr val="FFFF00"/>
                </a:solidFill>
              </a:rPr>
              <a:t>?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IPGM </a:t>
            </a:r>
            <a:r>
              <a:rPr lang="en-US" sz="3600" dirty="0" err="1" smtClean="0"/>
              <a:t>membuat</a:t>
            </a:r>
            <a:r>
              <a:rPr lang="en-US" sz="3600" dirty="0" smtClean="0"/>
              <a:t> </a:t>
            </a:r>
            <a:r>
              <a:rPr lang="en-US" sz="3600" dirty="0" err="1" smtClean="0"/>
              <a:t>permohonan</a:t>
            </a:r>
            <a:r>
              <a:rPr lang="en-US" sz="3600" dirty="0" smtClean="0"/>
              <a:t> </a:t>
            </a:r>
            <a:r>
              <a:rPr lang="en-US" sz="3600" dirty="0" err="1" smtClean="0"/>
              <a:t>kepada</a:t>
            </a:r>
            <a:r>
              <a:rPr lang="en-US" sz="3600" dirty="0" smtClean="0"/>
              <a:t> MQA</a:t>
            </a:r>
          </a:p>
          <a:p>
            <a:r>
              <a:rPr lang="en-US" sz="3600" dirty="0" smtClean="0"/>
              <a:t>Panel </a:t>
            </a:r>
            <a:r>
              <a:rPr lang="en-US" sz="3600" dirty="0" err="1" smtClean="0"/>
              <a:t>Penilai</a:t>
            </a:r>
            <a:r>
              <a:rPr lang="en-US" sz="3600" dirty="0" smtClean="0"/>
              <a:t> </a:t>
            </a:r>
            <a:r>
              <a:rPr lang="en-US" sz="3600" dirty="0" err="1" smtClean="0"/>
              <a:t>dari</a:t>
            </a:r>
            <a:r>
              <a:rPr lang="en-US" sz="3600" dirty="0" smtClean="0"/>
              <a:t> MQA </a:t>
            </a:r>
            <a:r>
              <a:rPr lang="en-US" sz="3600" dirty="0" err="1" smtClean="0"/>
              <a:t>akan</a:t>
            </a:r>
            <a:r>
              <a:rPr lang="en-US" sz="3600" dirty="0" smtClean="0"/>
              <a:t> </a:t>
            </a:r>
            <a:r>
              <a:rPr lang="en-US" sz="3600" dirty="0" err="1" smtClean="0"/>
              <a:t>melawat</a:t>
            </a:r>
            <a:r>
              <a:rPr lang="en-US" sz="3600" dirty="0" smtClean="0"/>
              <a:t> IPGK </a:t>
            </a:r>
            <a:r>
              <a:rPr lang="en-US" sz="3600" dirty="0" err="1" smtClean="0"/>
              <a:t>untuk</a:t>
            </a:r>
            <a:r>
              <a:rPr lang="en-US" sz="3600" dirty="0" smtClean="0"/>
              <a:t> </a:t>
            </a:r>
            <a:r>
              <a:rPr lang="en-US" sz="3600" dirty="0" err="1" smtClean="0"/>
              <a:t>mengaudit</a:t>
            </a:r>
            <a:endParaRPr lang="en-US" sz="3600" dirty="0" smtClean="0"/>
          </a:p>
          <a:p>
            <a:r>
              <a:rPr lang="en-US" sz="3600" dirty="0" smtClean="0">
                <a:solidFill>
                  <a:srgbClr val="FFFF00"/>
                </a:solidFill>
              </a:rPr>
              <a:t>2 </a:t>
            </a:r>
            <a:r>
              <a:rPr lang="en-US" sz="3600" dirty="0" err="1" smtClean="0">
                <a:solidFill>
                  <a:srgbClr val="FFFF00"/>
                </a:solidFill>
              </a:rPr>
              <a:t>jenis</a:t>
            </a:r>
            <a:r>
              <a:rPr lang="en-US" sz="3600" dirty="0" smtClean="0">
                <a:solidFill>
                  <a:srgbClr val="FFFF00"/>
                </a:solidFill>
              </a:rPr>
              <a:t> audit:</a:t>
            </a:r>
          </a:p>
          <a:p>
            <a:r>
              <a:rPr lang="en-US" sz="3600" dirty="0" smtClean="0"/>
              <a:t>Audit </a:t>
            </a:r>
            <a:r>
              <a:rPr lang="en-US" sz="3600" dirty="0" err="1"/>
              <a:t>Akreditasi</a:t>
            </a:r>
            <a:endParaRPr lang="en-US" sz="3600" dirty="0"/>
          </a:p>
          <a:p>
            <a:r>
              <a:rPr lang="en-US" sz="3600" dirty="0" smtClean="0"/>
              <a:t>Audit </a:t>
            </a:r>
            <a:r>
              <a:rPr lang="en-US" sz="3600" dirty="0" err="1" smtClean="0"/>
              <a:t>Pematuhan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306370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err="1" smtClean="0">
                <a:solidFill>
                  <a:srgbClr val="FFFF00"/>
                </a:solidFill>
              </a:rPr>
              <a:t>Pendekatan</a:t>
            </a:r>
            <a:r>
              <a:rPr lang="en-US" sz="3600" b="1" dirty="0" smtClean="0">
                <a:solidFill>
                  <a:srgbClr val="FFFF00"/>
                </a:solidFill>
              </a:rPr>
              <a:t> Audit MQA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dirty="0" err="1" smtClean="0"/>
              <a:t>Berdasarkan</a:t>
            </a:r>
            <a:r>
              <a:rPr lang="en-US" sz="3200" dirty="0" smtClean="0"/>
              <a:t> </a:t>
            </a:r>
            <a:r>
              <a:rPr lang="en-US" sz="3200" dirty="0" err="1" smtClean="0"/>
              <a:t>hasil</a:t>
            </a:r>
            <a:r>
              <a:rPr lang="en-US" sz="3200" dirty="0" smtClean="0"/>
              <a:t> </a:t>
            </a:r>
            <a:r>
              <a:rPr lang="en-US" sz="3200" dirty="0" err="1" smtClean="0"/>
              <a:t>pembelajaran</a:t>
            </a:r>
            <a:r>
              <a:rPr lang="en-US" sz="3200" dirty="0" smtClean="0"/>
              <a:t> </a:t>
            </a:r>
            <a:r>
              <a:rPr lang="en-US" sz="3200" dirty="0" err="1" smtClean="0"/>
              <a:t>pelajar</a:t>
            </a:r>
            <a:endParaRPr lang="en-US" sz="3200" dirty="0" smtClean="0"/>
          </a:p>
          <a:p>
            <a:r>
              <a:rPr lang="en-US" sz="3200" dirty="0" err="1" smtClean="0"/>
              <a:t>Perlu</a:t>
            </a:r>
            <a:r>
              <a:rPr lang="en-US" sz="3200" dirty="0" smtClean="0"/>
              <a:t> </a:t>
            </a:r>
            <a:r>
              <a:rPr lang="en-US" sz="3200" dirty="0" err="1" smtClean="0"/>
              <a:t>bahan</a:t>
            </a:r>
            <a:r>
              <a:rPr lang="en-US" sz="3200" dirty="0" smtClean="0"/>
              <a:t> </a:t>
            </a:r>
            <a:r>
              <a:rPr lang="en-US" sz="3200" dirty="0" err="1" smtClean="0"/>
              <a:t>bukti</a:t>
            </a:r>
            <a:endParaRPr lang="en-US" sz="3200" dirty="0" smtClean="0"/>
          </a:p>
          <a:p>
            <a:r>
              <a:rPr lang="en-US" sz="3200" dirty="0" err="1" smtClean="0"/>
              <a:t>Meliputi</a:t>
            </a:r>
            <a:r>
              <a:rPr lang="en-US" sz="3200" dirty="0" smtClean="0"/>
              <a:t> </a:t>
            </a:r>
            <a:r>
              <a:rPr lang="en-US" sz="3200" dirty="0" err="1" smtClean="0"/>
              <a:t>semua</a:t>
            </a:r>
            <a:r>
              <a:rPr lang="en-US" sz="3200" dirty="0" smtClean="0"/>
              <a:t> </a:t>
            </a:r>
            <a:r>
              <a:rPr lang="en-US" sz="3200" dirty="0" err="1" smtClean="0"/>
              <a:t>aspek</a:t>
            </a:r>
            <a:r>
              <a:rPr lang="en-US" sz="3200" dirty="0" smtClean="0"/>
              <a:t> program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42577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715962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</a:rPr>
              <a:t>BIDANG-BIDANG HASIL PEMBELAJARAN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066800"/>
            <a:ext cx="7924800" cy="4648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 smtClean="0"/>
          </a:p>
          <a:p>
            <a:pPr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 smtClean="0"/>
          </a:p>
        </p:txBody>
      </p:sp>
      <p:sp>
        <p:nvSpPr>
          <p:cNvPr id="5" name="Content Placeholder 2"/>
          <p:cNvSpPr>
            <a:spLocks/>
          </p:cNvSpPr>
          <p:nvPr/>
        </p:nvSpPr>
        <p:spPr bwMode="auto">
          <a:xfrm>
            <a:off x="457200" y="1066800"/>
            <a:ext cx="8534400" cy="5257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54864" tIns="91440"/>
          <a:lstStyle/>
          <a:p>
            <a:pPr marL="361950" indent="-3619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sv-SE" sz="2800" b="1" dirty="0" smtClean="0">
                <a:solidFill>
                  <a:schemeClr val="tx1"/>
                </a:solidFill>
                <a:latin typeface="Calibri" pitchFamily="34" charset="0"/>
              </a:rPr>
              <a:t>Pengetahuan</a:t>
            </a:r>
          </a:p>
          <a:p>
            <a:pPr marL="361950" indent="-3619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sv-SE" sz="2800" b="1" dirty="0" smtClean="0">
                <a:solidFill>
                  <a:schemeClr val="tx1"/>
                </a:solidFill>
                <a:latin typeface="Calibri" pitchFamily="34" charset="0"/>
              </a:rPr>
              <a:t>Kemahiran praktik </a:t>
            </a:r>
          </a:p>
          <a:p>
            <a:pPr marL="361950" indent="-3619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2800" b="1" dirty="0" err="1" smtClean="0">
                <a:solidFill>
                  <a:schemeClr val="tx1"/>
                </a:solidFill>
                <a:latin typeface="Calibri" pitchFamily="34" charset="0"/>
              </a:rPr>
              <a:t>Kemahiran</a:t>
            </a:r>
            <a:r>
              <a:rPr lang="en-US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Calibri" pitchFamily="34" charset="0"/>
              </a:rPr>
              <a:t>berfikir</a:t>
            </a:r>
            <a:r>
              <a:rPr lang="en-US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Calibri" pitchFamily="34" charset="0"/>
              </a:rPr>
              <a:t>dan</a:t>
            </a:r>
            <a:r>
              <a:rPr lang="en-US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Calibri" pitchFamily="34" charset="0"/>
              </a:rPr>
              <a:t>saintifik</a:t>
            </a:r>
            <a:endParaRPr lang="fi-FI" sz="28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61950" indent="-3619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fi-FI" sz="2800" b="1" dirty="0" smtClean="0">
                <a:solidFill>
                  <a:schemeClr val="tx1"/>
                </a:solidFill>
                <a:latin typeface="Calibri" pitchFamily="34" charset="0"/>
              </a:rPr>
              <a:t>Kemahiran berkomunikasi</a:t>
            </a:r>
          </a:p>
          <a:p>
            <a:pPr marL="361950" indent="-3619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fi-FI" sz="2800" b="1" dirty="0" smtClean="0">
                <a:solidFill>
                  <a:schemeClr val="tx1"/>
                </a:solidFill>
                <a:latin typeface="Calibri" pitchFamily="34" charset="0"/>
              </a:rPr>
              <a:t>Kemahiran sosial, semangat berpasukan dan sikap tanggungjawab</a:t>
            </a:r>
          </a:p>
          <a:p>
            <a:pPr marL="361950" indent="-3619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fi-FI" sz="2800" b="1" dirty="0" smtClean="0">
                <a:solidFill>
                  <a:schemeClr val="tx1"/>
                </a:solidFill>
                <a:latin typeface="Calibri" pitchFamily="34" charset="0"/>
              </a:rPr>
              <a:t>Nilai, etika, moral dan profesionalisme</a:t>
            </a:r>
          </a:p>
          <a:p>
            <a:pPr marL="361950" indent="-3619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fi-FI" sz="2800" b="1" dirty="0" smtClean="0">
                <a:solidFill>
                  <a:schemeClr val="tx1"/>
                </a:solidFill>
                <a:latin typeface="Calibri" pitchFamily="34" charset="0"/>
              </a:rPr>
              <a:t>Pengurusan maklumat dan pembelajaran sepanjang hayat</a:t>
            </a:r>
          </a:p>
          <a:p>
            <a:pPr marL="361950" indent="-3619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2800" b="1" dirty="0" err="1" smtClean="0">
                <a:solidFill>
                  <a:schemeClr val="tx1"/>
                </a:solidFill>
                <a:latin typeface="Calibri" pitchFamily="34" charset="0"/>
              </a:rPr>
              <a:t>Kemahiran</a:t>
            </a:r>
            <a:r>
              <a:rPr lang="en-US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Calibri" pitchFamily="34" charset="0"/>
              </a:rPr>
              <a:t>mengurus</a:t>
            </a:r>
            <a:r>
              <a:rPr lang="en-US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Calibri" pitchFamily="34" charset="0"/>
              </a:rPr>
              <a:t>dan</a:t>
            </a:r>
            <a:r>
              <a:rPr lang="en-US" sz="2800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Calibri" pitchFamily="34" charset="0"/>
              </a:rPr>
              <a:t>keusahawanan</a:t>
            </a:r>
            <a:endParaRPr lang="en-US" sz="28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61950" indent="-3619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2800" b="1" dirty="0" err="1" smtClean="0">
                <a:solidFill>
                  <a:schemeClr val="tx1"/>
                </a:solidFill>
                <a:latin typeface="Calibri" pitchFamily="34" charset="0"/>
              </a:rPr>
              <a:t>Kepimpinan</a:t>
            </a:r>
            <a:endParaRPr lang="en-US" sz="28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660400" indent="-660400" fontAlgn="auto">
              <a:spcBef>
                <a:spcPct val="20000"/>
              </a:spcBef>
              <a:spcAft>
                <a:spcPts val="0"/>
              </a:spcAft>
              <a:buFont typeface="Wingdings 2" pitchFamily="18" charset="2"/>
              <a:buChar char=""/>
              <a:defRPr/>
            </a:pPr>
            <a:endParaRPr lang="en-US" sz="1600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272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FFFF00"/>
                </a:solidFill>
              </a:rPr>
              <a:t>Learning Outcomes </a:t>
            </a:r>
            <a:r>
              <a:rPr lang="en-US" b="1" dirty="0" smtClean="0">
                <a:solidFill>
                  <a:srgbClr val="FFFF00"/>
                </a:solidFill>
              </a:rPr>
              <a:t>(MOE-LO)</a:t>
            </a:r>
            <a:endParaRPr lang="ms-MY" b="1" dirty="0">
              <a:solidFill>
                <a:srgbClr val="FFFF00"/>
              </a:solidFill>
            </a:endParaRPr>
          </a:p>
        </p:txBody>
      </p:sp>
      <p:sp>
        <p:nvSpPr>
          <p:cNvPr id="121859" name="Content Placeholder 2"/>
          <p:cNvSpPr>
            <a:spLocks/>
          </p:cNvSpPr>
          <p:nvPr/>
        </p:nvSpPr>
        <p:spPr bwMode="auto">
          <a:xfrm>
            <a:off x="500063" y="1500188"/>
            <a:ext cx="81438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/>
          <a:lstStyle/>
          <a:p>
            <a:pPr marL="660400" indent="-660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sv-SE" sz="2800" b="1" dirty="0">
                <a:latin typeface="Calibri" pitchFamily="34" charset="0"/>
                <a:cs typeface="+mn-cs"/>
              </a:rPr>
              <a:t>Knowledge </a:t>
            </a:r>
          </a:p>
          <a:p>
            <a:pPr marL="660400" indent="-660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sv-SE" sz="2800" b="1" dirty="0">
                <a:latin typeface="Calibri" pitchFamily="34" charset="0"/>
                <a:cs typeface="+mn-cs"/>
              </a:rPr>
              <a:t>Practical Skills </a:t>
            </a:r>
          </a:p>
          <a:p>
            <a:pPr marL="660400" indent="-660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2800" b="1" dirty="0">
                <a:latin typeface="Calibri" pitchFamily="34" charset="0"/>
                <a:cs typeface="+mn-cs"/>
              </a:rPr>
              <a:t>Thinking and scientific skills</a:t>
            </a:r>
            <a:endParaRPr lang="fi-FI" sz="2800" b="1" dirty="0">
              <a:latin typeface="Calibri" pitchFamily="34" charset="0"/>
              <a:cs typeface="+mn-cs"/>
            </a:endParaRPr>
          </a:p>
          <a:p>
            <a:pPr marL="660400" indent="-660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fi-FI" sz="2800" b="1" dirty="0">
                <a:latin typeface="Calibri" pitchFamily="34" charset="0"/>
                <a:cs typeface="+mn-cs"/>
              </a:rPr>
              <a:t>Communication skills</a:t>
            </a:r>
          </a:p>
          <a:p>
            <a:pPr marL="660400" indent="-660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fi-FI" sz="2800" b="1" dirty="0">
                <a:latin typeface="Calibri" pitchFamily="34" charset="0"/>
                <a:cs typeface="+mn-cs"/>
              </a:rPr>
              <a:t>Social skills, teamwork and responsibility</a:t>
            </a:r>
          </a:p>
          <a:p>
            <a:pPr marL="660400" indent="-660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fi-FI" sz="2800" b="1" dirty="0">
                <a:latin typeface="Calibri" pitchFamily="34" charset="0"/>
                <a:cs typeface="+mn-cs"/>
              </a:rPr>
              <a:t>Values, ethics, moral and professionalism </a:t>
            </a:r>
          </a:p>
          <a:p>
            <a:pPr marL="660400" indent="-660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fi-FI" sz="2800" b="1" dirty="0">
                <a:latin typeface="Calibri" pitchFamily="34" charset="0"/>
                <a:cs typeface="+mn-cs"/>
              </a:rPr>
              <a:t>Information management and lifelong learning skills</a:t>
            </a:r>
          </a:p>
          <a:p>
            <a:pPr marL="660400" indent="-660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fi-FI" sz="2800" b="1" dirty="0">
                <a:latin typeface="Calibri" pitchFamily="34" charset="0"/>
                <a:cs typeface="+mn-cs"/>
              </a:rPr>
              <a:t>Managerial and entrepreneurial skills </a:t>
            </a:r>
            <a:endParaRPr lang="en-US" sz="2800" b="1" dirty="0">
              <a:latin typeface="Calibri" pitchFamily="34" charset="0"/>
              <a:cs typeface="+mn-cs"/>
            </a:endParaRPr>
          </a:p>
          <a:p>
            <a:pPr marL="660400" indent="-660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2800" b="1" dirty="0">
                <a:latin typeface="Calibri" pitchFamily="34" charset="0"/>
                <a:cs typeface="+mn-cs"/>
              </a:rPr>
              <a:t>Leadership skills</a:t>
            </a:r>
          </a:p>
          <a:p>
            <a:pPr marL="660400" indent="-660400" fontAlgn="auto">
              <a:spcBef>
                <a:spcPct val="20000"/>
              </a:spcBef>
              <a:spcAft>
                <a:spcPts val="0"/>
              </a:spcAft>
              <a:buFont typeface="Wingdings 2" pitchFamily="18" charset="2"/>
              <a:buChar char=""/>
              <a:defRPr/>
            </a:pPr>
            <a:endParaRPr lang="en-US" sz="2800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+mn-cs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8686800" y="6705600"/>
            <a:ext cx="304800" cy="152400"/>
          </a:xfrm>
          <a:prstGeom prst="rect">
            <a:avLst/>
          </a:prstGeom>
          <a:solidFill>
            <a:srgbClr val="E3A2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0485" name="Rectangle 3"/>
          <p:cNvSpPr>
            <a:spLocks noChangeArrowheads="1"/>
          </p:cNvSpPr>
          <p:nvPr/>
        </p:nvSpPr>
        <p:spPr bwMode="auto">
          <a:xfrm>
            <a:off x="0" y="6705600"/>
            <a:ext cx="8686800" cy="152400"/>
          </a:xfrm>
          <a:prstGeom prst="rect">
            <a:avLst/>
          </a:prstGeom>
          <a:solidFill>
            <a:srgbClr val="9D02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0486" name="Rectangle 4"/>
          <p:cNvSpPr>
            <a:spLocks noChangeArrowheads="1"/>
          </p:cNvSpPr>
          <p:nvPr/>
        </p:nvSpPr>
        <p:spPr bwMode="auto">
          <a:xfrm>
            <a:off x="8991600" y="6705600"/>
            <a:ext cx="152400" cy="152400"/>
          </a:xfrm>
          <a:prstGeom prst="rect">
            <a:avLst/>
          </a:prstGeom>
          <a:solidFill>
            <a:srgbClr val="9D02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762000" y="6400800"/>
            <a:ext cx="0" cy="457200"/>
          </a:xfrm>
          <a:prstGeom prst="line">
            <a:avLst/>
          </a:prstGeom>
          <a:noFill/>
          <a:ln w="57150">
            <a:solidFill>
              <a:srgbClr val="E3A21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914400" y="6400800"/>
            <a:ext cx="0" cy="457200"/>
          </a:xfrm>
          <a:prstGeom prst="line">
            <a:avLst/>
          </a:prstGeom>
          <a:noFill/>
          <a:ln w="28575">
            <a:solidFill>
              <a:srgbClr val="E3A21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9" name="Rectangle 3"/>
          <p:cNvSpPr>
            <a:spLocks noChangeArrowheads="1"/>
          </p:cNvSpPr>
          <p:nvPr/>
        </p:nvSpPr>
        <p:spPr bwMode="auto">
          <a:xfrm>
            <a:off x="0" y="1325563"/>
            <a:ext cx="9144000" cy="46037"/>
          </a:xfrm>
          <a:prstGeom prst="rect">
            <a:avLst/>
          </a:prstGeom>
          <a:solidFill>
            <a:srgbClr val="9D02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ms-MY" alt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731838"/>
          </a:xfrm>
        </p:spPr>
        <p:txBody>
          <a:bodyPr/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BUKTI YANG PERLU ADA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066800"/>
            <a:ext cx="7924800" cy="5334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sz="3200" u="sng" dirty="0" err="1" smtClean="0"/>
              <a:t>Dokumentasi</a:t>
            </a:r>
            <a:r>
              <a:rPr lang="en-US" sz="3200" dirty="0" smtClean="0"/>
              <a:t> </a:t>
            </a:r>
            <a:r>
              <a:rPr lang="en-US" sz="3200" dirty="0" err="1" smtClean="0"/>
              <a:t>sepanjang</a:t>
            </a:r>
            <a:r>
              <a:rPr lang="en-US" sz="3200" dirty="0" smtClean="0"/>
              <a:t> </a:t>
            </a:r>
            <a:r>
              <a:rPr lang="en-US" sz="3200" dirty="0" err="1" smtClean="0"/>
              <a:t>pengajian</a:t>
            </a:r>
            <a:r>
              <a:rPr lang="en-US" sz="3200" dirty="0" smtClean="0"/>
              <a:t> PISMP </a:t>
            </a:r>
          </a:p>
          <a:p>
            <a:pPr lvl="1"/>
            <a:r>
              <a:rPr lang="en-US" sz="3200" dirty="0" smtClean="0">
                <a:solidFill>
                  <a:srgbClr val="92D050"/>
                </a:solidFill>
              </a:rPr>
              <a:t>Fail P&amp;P </a:t>
            </a:r>
            <a:r>
              <a:rPr lang="en-US" sz="3200" dirty="0" err="1" smtClean="0">
                <a:solidFill>
                  <a:srgbClr val="92D050"/>
                </a:solidFill>
              </a:rPr>
              <a:t>bagi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setiap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kursus</a:t>
            </a:r>
            <a:r>
              <a:rPr lang="en-US" sz="3200" dirty="0" smtClean="0">
                <a:solidFill>
                  <a:srgbClr val="92D050"/>
                </a:solidFill>
              </a:rPr>
              <a:t> yang </a:t>
            </a:r>
            <a:r>
              <a:rPr lang="en-US" sz="3200" dirty="0" err="1" smtClean="0">
                <a:solidFill>
                  <a:srgbClr val="92D050"/>
                </a:solidFill>
              </a:rPr>
              <a:t>diikuti</a:t>
            </a:r>
            <a:endParaRPr lang="en-US" sz="3200" dirty="0">
              <a:solidFill>
                <a:srgbClr val="92D050"/>
              </a:solidFill>
            </a:endParaRPr>
          </a:p>
          <a:p>
            <a:pPr lvl="1"/>
            <a:r>
              <a:rPr lang="en-US" sz="3200" dirty="0" err="1" smtClean="0">
                <a:solidFill>
                  <a:srgbClr val="92D050"/>
                </a:solidFill>
              </a:rPr>
              <a:t>Kerja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kursus</a:t>
            </a:r>
            <a:r>
              <a:rPr lang="en-US" sz="3200" dirty="0" smtClean="0">
                <a:solidFill>
                  <a:srgbClr val="92D050"/>
                </a:solidFill>
              </a:rPr>
              <a:t> / </a:t>
            </a:r>
            <a:r>
              <a:rPr lang="en-US" sz="3200" dirty="0" err="1" smtClean="0">
                <a:solidFill>
                  <a:srgbClr val="92D050"/>
                </a:solidFill>
              </a:rPr>
              <a:t>Tugasan</a:t>
            </a:r>
            <a:endParaRPr lang="en-US" sz="3200" dirty="0" smtClean="0">
              <a:solidFill>
                <a:srgbClr val="92D050"/>
              </a:solidFill>
            </a:endParaRPr>
          </a:p>
          <a:p>
            <a:pPr lvl="1"/>
            <a:r>
              <a:rPr lang="en-US" sz="3200" dirty="0" smtClean="0">
                <a:solidFill>
                  <a:srgbClr val="92D050"/>
                </a:solidFill>
              </a:rPr>
              <a:t>Portfolio PBS </a:t>
            </a:r>
            <a:r>
              <a:rPr lang="en-US" sz="3200" dirty="0" err="1" smtClean="0">
                <a:solidFill>
                  <a:srgbClr val="92D050"/>
                </a:solidFill>
              </a:rPr>
              <a:t>dan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  <a:r>
              <a:rPr lang="en-US" sz="3200" dirty="0" err="1" smtClean="0">
                <a:solidFill>
                  <a:srgbClr val="92D050"/>
                </a:solidFill>
              </a:rPr>
              <a:t>Praktikum</a:t>
            </a:r>
            <a:r>
              <a:rPr lang="en-US" sz="3200" dirty="0" smtClean="0">
                <a:solidFill>
                  <a:srgbClr val="92D050"/>
                </a:solidFill>
              </a:rPr>
              <a:t> </a:t>
            </a:r>
          </a:p>
          <a:p>
            <a:pPr lvl="1"/>
            <a:r>
              <a:rPr lang="en-US" sz="3200" dirty="0" err="1" smtClean="0">
                <a:solidFill>
                  <a:srgbClr val="92D050"/>
                </a:solidFill>
              </a:rPr>
              <a:t>Laporan</a:t>
            </a:r>
            <a:r>
              <a:rPr lang="en-US" sz="3200" dirty="0" smtClean="0">
                <a:solidFill>
                  <a:srgbClr val="92D050"/>
                </a:solidFill>
              </a:rPr>
              <a:t> BIG</a:t>
            </a:r>
          </a:p>
          <a:p>
            <a:pPr lvl="1"/>
            <a:r>
              <a:rPr lang="en-US" sz="3200" dirty="0" err="1" smtClean="0">
                <a:solidFill>
                  <a:srgbClr val="00B0F0"/>
                </a:solidFill>
              </a:rPr>
              <a:t>Sijil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kelahiran</a:t>
            </a:r>
            <a:r>
              <a:rPr lang="en-US" sz="3200" dirty="0" smtClean="0">
                <a:solidFill>
                  <a:srgbClr val="00B0F0"/>
                </a:solidFill>
              </a:rPr>
              <a:t>, </a:t>
            </a:r>
            <a:r>
              <a:rPr lang="en-US" sz="3200" dirty="0" err="1" smtClean="0">
                <a:solidFill>
                  <a:srgbClr val="00B0F0"/>
                </a:solidFill>
              </a:rPr>
              <a:t>Sijil</a:t>
            </a:r>
            <a:r>
              <a:rPr lang="en-US" sz="3200" dirty="0" smtClean="0">
                <a:solidFill>
                  <a:srgbClr val="00B0F0"/>
                </a:solidFill>
              </a:rPr>
              <a:t>/Slip </a:t>
            </a:r>
            <a:r>
              <a:rPr lang="en-US" sz="3200" dirty="0" err="1" smtClean="0">
                <a:solidFill>
                  <a:srgbClr val="00B0F0"/>
                </a:solidFill>
              </a:rPr>
              <a:t>keputusan</a:t>
            </a:r>
            <a:r>
              <a:rPr lang="en-US" sz="3200" dirty="0" smtClean="0">
                <a:solidFill>
                  <a:srgbClr val="00B0F0"/>
                </a:solidFill>
              </a:rPr>
              <a:t> SPM, </a:t>
            </a:r>
            <a:r>
              <a:rPr lang="en-US" sz="3200" dirty="0" err="1" smtClean="0">
                <a:solidFill>
                  <a:srgbClr val="00B0F0"/>
                </a:solidFill>
              </a:rPr>
              <a:t>Surat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Tawaran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untuk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mengikut</a:t>
            </a:r>
            <a:r>
              <a:rPr lang="en-US" sz="3200" dirty="0" smtClean="0">
                <a:solidFill>
                  <a:srgbClr val="00B0F0"/>
                </a:solidFill>
              </a:rPr>
              <a:t> PISMP</a:t>
            </a:r>
          </a:p>
          <a:p>
            <a:pPr lvl="1"/>
            <a:r>
              <a:rPr lang="en-US" sz="3200" dirty="0" err="1" smtClean="0">
                <a:solidFill>
                  <a:srgbClr val="00B0F0"/>
                </a:solidFill>
              </a:rPr>
              <a:t>Jadual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Waktu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kelas</a:t>
            </a:r>
            <a:r>
              <a:rPr lang="en-US" sz="3200" dirty="0" smtClean="0">
                <a:solidFill>
                  <a:srgbClr val="00B0F0"/>
                </a:solidFill>
              </a:rPr>
              <a:t> (</a:t>
            </a:r>
            <a:r>
              <a:rPr lang="en-US" sz="3200" dirty="0" err="1" smtClean="0">
                <a:solidFill>
                  <a:srgbClr val="00B0F0"/>
                </a:solidFill>
              </a:rPr>
              <a:t>setiap</a:t>
            </a:r>
            <a:r>
              <a:rPr lang="en-US" sz="3200" dirty="0" smtClean="0">
                <a:solidFill>
                  <a:srgbClr val="00B0F0"/>
                </a:solidFill>
              </a:rPr>
              <a:t> semester)</a:t>
            </a:r>
          </a:p>
          <a:p>
            <a:pPr lvl="1"/>
            <a:r>
              <a:rPr lang="en-US" sz="3200" dirty="0" err="1" smtClean="0">
                <a:solidFill>
                  <a:srgbClr val="00B0F0"/>
                </a:solidFill>
              </a:rPr>
              <a:t>Keputusan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peperiksaan</a:t>
            </a:r>
            <a:r>
              <a:rPr lang="en-US" sz="3200" dirty="0" smtClean="0">
                <a:solidFill>
                  <a:srgbClr val="00B0F0"/>
                </a:solidFill>
              </a:rPr>
              <a:t> (</a:t>
            </a:r>
            <a:r>
              <a:rPr lang="en-US" sz="3200" dirty="0" err="1" smtClean="0">
                <a:solidFill>
                  <a:srgbClr val="00B0F0"/>
                </a:solidFill>
              </a:rPr>
              <a:t>setiap</a:t>
            </a:r>
            <a:r>
              <a:rPr lang="en-US" sz="3200" dirty="0" smtClean="0">
                <a:solidFill>
                  <a:srgbClr val="00B0F0"/>
                </a:solidFill>
              </a:rPr>
              <a:t> semester)</a:t>
            </a:r>
          </a:p>
          <a:p>
            <a:pPr lvl="1"/>
            <a:r>
              <a:rPr lang="en-US" sz="3200" dirty="0" err="1" smtClean="0">
                <a:solidFill>
                  <a:srgbClr val="00B0F0"/>
                </a:solidFill>
              </a:rPr>
              <a:t>Penglibatan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dan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pencapaian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dalam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pelbagai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aktiviti</a:t>
            </a:r>
            <a:endParaRPr lang="en-US" sz="3200" dirty="0" smtClean="0">
              <a:solidFill>
                <a:srgbClr val="00B0F0"/>
              </a:solidFill>
            </a:endParaRPr>
          </a:p>
          <a:p>
            <a:pPr lvl="1"/>
            <a:r>
              <a:rPr lang="en-US" sz="3200" dirty="0" err="1" smtClean="0">
                <a:solidFill>
                  <a:srgbClr val="00B0F0"/>
                </a:solidFill>
              </a:rPr>
              <a:t>Tindakan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disiplin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sekiranya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ada</a:t>
            </a:r>
            <a:endParaRPr lang="en-US" sz="3200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40802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731838"/>
          </a:xfrm>
        </p:spPr>
        <p:txBody>
          <a:bodyPr/>
          <a:lstStyle/>
          <a:p>
            <a:r>
              <a:rPr lang="en-GB" sz="3600" b="1" dirty="0" smtClean="0">
                <a:solidFill>
                  <a:srgbClr val="FFFF00"/>
                </a:solidFill>
              </a:rPr>
              <a:t>PENGETAHUAN TENTANG PROGRAM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066800"/>
            <a:ext cx="7924800" cy="5562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200" u="sng" dirty="0" err="1" smtClean="0"/>
              <a:t>Pemahaman</a:t>
            </a:r>
            <a:r>
              <a:rPr lang="en-US" sz="3200" dirty="0" smtClean="0"/>
              <a:t> </a:t>
            </a:r>
            <a:r>
              <a:rPr lang="en-US" sz="3200" dirty="0" err="1" smtClean="0"/>
              <a:t>anda</a:t>
            </a:r>
            <a:r>
              <a:rPr lang="en-US" sz="3200" dirty="0" smtClean="0"/>
              <a:t> </a:t>
            </a:r>
            <a:r>
              <a:rPr lang="en-US" sz="3200" dirty="0" err="1" smtClean="0"/>
              <a:t>tentang</a:t>
            </a:r>
            <a:r>
              <a:rPr lang="en-US" sz="3200" dirty="0" smtClean="0"/>
              <a:t> </a:t>
            </a:r>
            <a:r>
              <a:rPr lang="en-US" sz="3200" dirty="0" err="1" smtClean="0">
                <a:hlinkClick r:id="rId2" action="ppaction://hlinkfile"/>
              </a:rPr>
              <a:t>struktur</a:t>
            </a:r>
            <a:r>
              <a:rPr lang="en-US" sz="3200" dirty="0" smtClean="0">
                <a:hlinkClick r:id="rId2" action="ppaction://hlinkfile"/>
              </a:rPr>
              <a:t> </a:t>
            </a:r>
            <a:r>
              <a:rPr lang="en-US" sz="3200" dirty="0" err="1" smtClean="0">
                <a:hlinkClick r:id="rId2" action="ppaction://hlinkfile"/>
              </a:rPr>
              <a:t>dan</a:t>
            </a:r>
            <a:r>
              <a:rPr lang="en-US" sz="3200" dirty="0" smtClean="0">
                <a:hlinkClick r:id="rId2" action="ppaction://hlinkfile"/>
              </a:rPr>
              <a:t> </a:t>
            </a:r>
            <a:r>
              <a:rPr lang="en-US" sz="3200" dirty="0" err="1" smtClean="0">
                <a:hlinkClick r:id="rId2" action="ppaction://hlinkfile"/>
              </a:rPr>
              <a:t>komponen</a:t>
            </a:r>
            <a:r>
              <a:rPr lang="en-US" sz="3200" dirty="0" smtClean="0"/>
              <a:t> PISMP</a:t>
            </a:r>
          </a:p>
          <a:p>
            <a:r>
              <a:rPr lang="en-US" sz="3200" dirty="0" err="1" smtClean="0"/>
              <a:t>Kursus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endParaRPr lang="en-US" sz="3200" dirty="0" smtClean="0"/>
          </a:p>
          <a:p>
            <a:r>
              <a:rPr lang="en-US" dirty="0" err="1" smtClean="0"/>
              <a:t>Kursus</a:t>
            </a:r>
            <a:r>
              <a:rPr lang="en-US" dirty="0" smtClean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endParaRPr lang="en-US" dirty="0" smtClean="0"/>
          </a:p>
          <a:p>
            <a:r>
              <a:rPr lang="en-US" dirty="0" err="1" smtClean="0"/>
              <a:t>Kursus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</a:t>
            </a:r>
            <a:r>
              <a:rPr lang="en-US" dirty="0" err="1" smtClean="0"/>
              <a:t>Teras</a:t>
            </a:r>
            <a:endParaRPr lang="en-US" dirty="0" smtClean="0"/>
          </a:p>
          <a:p>
            <a:r>
              <a:rPr lang="en-US" dirty="0" err="1" smtClean="0"/>
              <a:t>Amalan</a:t>
            </a:r>
            <a:r>
              <a:rPr lang="en-US" dirty="0" smtClean="0"/>
              <a:t> </a:t>
            </a:r>
            <a:r>
              <a:rPr lang="en-US" dirty="0" err="1" smtClean="0"/>
              <a:t>Profesional</a:t>
            </a:r>
            <a:r>
              <a:rPr lang="en-US" dirty="0" smtClean="0"/>
              <a:t> (PBS I-III, </a:t>
            </a:r>
            <a:r>
              <a:rPr lang="en-US" dirty="0" err="1" smtClean="0"/>
              <a:t>Praktikum</a:t>
            </a:r>
            <a:r>
              <a:rPr lang="en-US" dirty="0" smtClean="0"/>
              <a:t> &amp; </a:t>
            </a:r>
            <a:r>
              <a:rPr lang="en-US" i="1" dirty="0" smtClean="0"/>
              <a:t>Internship</a:t>
            </a:r>
            <a:r>
              <a:rPr lang="en-US" dirty="0" smtClean="0"/>
              <a:t>)</a:t>
            </a:r>
          </a:p>
          <a:p>
            <a:r>
              <a:rPr lang="en-US" sz="3200" dirty="0" err="1" smtClean="0"/>
              <a:t>Kursus</a:t>
            </a:r>
            <a:r>
              <a:rPr lang="en-US" sz="3200" dirty="0" smtClean="0"/>
              <a:t> </a:t>
            </a:r>
            <a:r>
              <a:rPr lang="en-US" sz="3200" dirty="0" err="1" smtClean="0"/>
              <a:t>Elektif</a:t>
            </a:r>
            <a:r>
              <a:rPr lang="en-US" sz="3200" dirty="0" smtClean="0"/>
              <a:t> (</a:t>
            </a:r>
            <a:r>
              <a:rPr lang="en-US" sz="3200" dirty="0" err="1" smtClean="0"/>
              <a:t>Teras</a:t>
            </a:r>
            <a:r>
              <a:rPr lang="en-US" sz="3200" dirty="0" smtClean="0"/>
              <a:t> &amp; Terbuka</a:t>
            </a:r>
            <a:r>
              <a:rPr lang="en-US" sz="3200" dirty="0" smtClean="0"/>
              <a:t>)</a:t>
            </a:r>
            <a:endParaRPr lang="en-US" sz="3200" dirty="0" smtClean="0"/>
          </a:p>
          <a:p>
            <a:pPr marL="0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32658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659</Words>
  <Application>Microsoft Office PowerPoint</Application>
  <PresentationFormat>On-screen Show (4:3)</PresentationFormat>
  <Paragraphs>139</Paragraphs>
  <Slides>23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1_Office Theme</vt:lpstr>
      <vt:lpstr>PowerPoint Presentation</vt:lpstr>
      <vt:lpstr>MQF? MQA?</vt:lpstr>
      <vt:lpstr>Faedah Akreditasi</vt:lpstr>
      <vt:lpstr>Bagaimana Mendapat Akreditasi?</vt:lpstr>
      <vt:lpstr>Pendekatan Audit MQA</vt:lpstr>
      <vt:lpstr>BIDANG-BIDANG HASIL PEMBELAJARAN</vt:lpstr>
      <vt:lpstr>Learning Outcomes (MOE-LO)</vt:lpstr>
      <vt:lpstr>BUKTI YANG PERLU ADA</vt:lpstr>
      <vt:lpstr>PENGETAHUAN TENTANG PROGRAM</vt:lpstr>
      <vt:lpstr>PENGETAHUAN TENTANG ASPEK LAIN</vt:lpstr>
      <vt:lpstr>PENGETAHUAN TENTANG ASPEK LAIN</vt:lpstr>
      <vt:lpstr>SIFAT YANG PERLU ADA</vt:lpstr>
      <vt:lpstr>Outcome-based Education (OBE)</vt:lpstr>
      <vt:lpstr>PowerPoint Presentation</vt:lpstr>
      <vt:lpstr>PENYEDIAAN FAIL P&amp;P PELAJAR</vt:lpstr>
      <vt:lpstr>Prinsip Penyediaan Fail P&amp;P Pelajar</vt:lpstr>
      <vt:lpstr>Maklumat dalam Fail P&amp;P</vt:lpstr>
      <vt:lpstr>Fail P&amp;P Pelajar</vt:lpstr>
      <vt:lpstr>LAMAN MIKRO MQA IPGKTAR</vt:lpstr>
      <vt:lpstr>Klik “Muat Turun”</vt:lpstr>
      <vt:lpstr>Maklumat Dalam Laman Mikro MQA</vt:lpstr>
      <vt:lpstr>KESIMPULAN</vt:lpstr>
      <vt:lpstr>Sekian.  Terima kasih. Selamat meneruskan pengajian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22</cp:revision>
  <dcterms:created xsi:type="dcterms:W3CDTF">2014-06-23T12:19:49Z</dcterms:created>
  <dcterms:modified xsi:type="dcterms:W3CDTF">2015-06-24T01:45:57Z</dcterms:modified>
</cp:coreProperties>
</file>