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4"/>
  </p:handoutMasterIdLst>
  <p:sldIdLst>
    <p:sldId id="256" r:id="rId2"/>
    <p:sldId id="257" r:id="rId3"/>
    <p:sldId id="259" r:id="rId4"/>
    <p:sldId id="260" r:id="rId5"/>
    <p:sldId id="258" r:id="rId6"/>
    <p:sldId id="261" r:id="rId7"/>
    <p:sldId id="262" r:id="rId8"/>
    <p:sldId id="263" r:id="rId9"/>
    <p:sldId id="265" r:id="rId10"/>
    <p:sldId id="275" r:id="rId11"/>
    <p:sldId id="264" r:id="rId12"/>
    <p:sldId id="268" r:id="rId13"/>
    <p:sldId id="266" r:id="rId14"/>
    <p:sldId id="267" r:id="rId15"/>
    <p:sldId id="276" r:id="rId16"/>
    <p:sldId id="277" r:id="rId17"/>
    <p:sldId id="269" r:id="rId18"/>
    <p:sldId id="270" r:id="rId19"/>
    <p:sldId id="271" r:id="rId20"/>
    <p:sldId id="272" r:id="rId21"/>
    <p:sldId id="273" r:id="rId22"/>
    <p:sldId id="274" r:id="rId23"/>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DC322EE8-8C8A-48AD-8352-DF1E82F3F91E}" type="datetimeFigureOut">
              <a:rPr lang="en-GB" smtClean="0"/>
              <a:t>22/10/2014</a:t>
            </a:fld>
            <a:endParaRPr lang="en-GB"/>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F242C8E3-EAF8-4BDA-B0A9-C26C00934A10}" type="slidenum">
              <a:rPr lang="en-GB" smtClean="0"/>
              <a:t>‹#›</a:t>
            </a:fld>
            <a:endParaRPr lang="en-GB"/>
          </a:p>
        </p:txBody>
      </p:sp>
    </p:spTree>
    <p:extLst>
      <p:ext uri="{BB962C8B-B14F-4D97-AF65-F5344CB8AC3E}">
        <p14:creationId xmlns:p14="http://schemas.microsoft.com/office/powerpoint/2010/main" val="70959776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1470025"/>
          </a:xfrm>
        </p:spPr>
        <p:txBody>
          <a:bodyPr/>
          <a:lstStyle/>
          <a:p>
            <a:r>
              <a:rPr lang="en-US" dirty="0" smtClean="0"/>
              <a:t>Simulated interview</a:t>
            </a:r>
            <a:endParaRPr lang="en-GB" dirty="0"/>
          </a:p>
        </p:txBody>
      </p:sp>
      <p:sp>
        <p:nvSpPr>
          <p:cNvPr id="3" name="Subtitle 2"/>
          <p:cNvSpPr>
            <a:spLocks noGrp="1"/>
          </p:cNvSpPr>
          <p:nvPr>
            <p:ph type="subTitle" idx="1"/>
          </p:nvPr>
        </p:nvSpPr>
        <p:spPr>
          <a:xfrm>
            <a:off x="1371600" y="2743200"/>
            <a:ext cx="6400800" cy="1752600"/>
          </a:xfrm>
        </p:spPr>
        <p:txBody>
          <a:bodyPr/>
          <a:lstStyle/>
          <a:p>
            <a:r>
              <a:rPr lang="en-US" dirty="0" smtClean="0"/>
              <a:t>MQA Accreditation Audit</a:t>
            </a:r>
          </a:p>
          <a:p>
            <a:r>
              <a:rPr lang="en-US" dirty="0" smtClean="0"/>
              <a:t>PISMP TESL program</a:t>
            </a:r>
            <a:endParaRPr lang="en-GB" dirty="0"/>
          </a:p>
        </p:txBody>
      </p:sp>
    </p:spTree>
    <p:extLst>
      <p:ext uri="{BB962C8B-B14F-4D97-AF65-F5344CB8AC3E}">
        <p14:creationId xmlns:p14="http://schemas.microsoft.com/office/powerpoint/2010/main" val="26157398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solidFill>
                  <a:srgbClr val="FFFF00"/>
                </a:solidFill>
              </a:rPr>
              <a:t>Entry / </a:t>
            </a:r>
            <a:r>
              <a:rPr lang="en-US" dirty="0" err="1" smtClean="0">
                <a:solidFill>
                  <a:srgbClr val="FFFF00"/>
                </a:solidFill>
              </a:rPr>
              <a:t>programme</a:t>
            </a:r>
            <a:r>
              <a:rPr lang="en-US" dirty="0" smtClean="0">
                <a:solidFill>
                  <a:srgbClr val="FFFF00"/>
                </a:solidFill>
              </a:rPr>
              <a:t> structure</a:t>
            </a:r>
            <a:endParaRPr lang="en-GB" dirty="0">
              <a:solidFill>
                <a:srgbClr val="FFFF00"/>
              </a:solidFill>
            </a:endParaRPr>
          </a:p>
        </p:txBody>
      </p:sp>
      <p:sp>
        <p:nvSpPr>
          <p:cNvPr id="3" name="Content Placeholder 2"/>
          <p:cNvSpPr>
            <a:spLocks noGrp="1"/>
          </p:cNvSpPr>
          <p:nvPr>
            <p:ph idx="1"/>
          </p:nvPr>
        </p:nvSpPr>
        <p:spPr>
          <a:xfrm>
            <a:off x="457200" y="1143000"/>
            <a:ext cx="8229600" cy="5410200"/>
          </a:xfrm>
        </p:spPr>
        <p:txBody>
          <a:bodyPr>
            <a:normAutofit/>
          </a:bodyPr>
          <a:lstStyle/>
          <a:p>
            <a:pPr marL="514350" indent="-514350">
              <a:buFont typeface="+mj-lt"/>
              <a:buAutoNum type="arabicPeriod" startAt="8"/>
            </a:pPr>
            <a:r>
              <a:rPr lang="en-US" dirty="0"/>
              <a:t>How many credits in total will you accumulate over the entire course?</a:t>
            </a:r>
          </a:p>
          <a:p>
            <a:pPr marL="514350" indent="-514350">
              <a:buFont typeface="+mj-lt"/>
              <a:buAutoNum type="arabicPeriod" startAt="8"/>
            </a:pPr>
            <a:r>
              <a:rPr lang="en-US" dirty="0"/>
              <a:t>How many hours of learning time do you spend on a course?</a:t>
            </a:r>
          </a:p>
          <a:p>
            <a:pPr marL="514350" indent="-514350">
              <a:buFont typeface="+mj-lt"/>
              <a:buAutoNum type="arabicPeriod" startAt="8"/>
            </a:pPr>
            <a:r>
              <a:rPr lang="en-US" dirty="0" smtClean="0"/>
              <a:t>What is the minimum level of achievement that you must reach to graduate?</a:t>
            </a:r>
          </a:p>
          <a:p>
            <a:pPr marL="514350" indent="-514350">
              <a:buFont typeface="+mj-lt"/>
              <a:buAutoNum type="arabicPeriod" startAt="8"/>
            </a:pPr>
            <a:r>
              <a:rPr lang="en-US" dirty="0" smtClean="0"/>
              <a:t>What are the things that could cause you to be expelled or be dropped from this </a:t>
            </a:r>
            <a:r>
              <a:rPr lang="en-US" dirty="0" err="1" smtClean="0"/>
              <a:t>programme</a:t>
            </a:r>
            <a:r>
              <a:rPr lang="en-US" dirty="0" smtClean="0"/>
              <a:t>?</a:t>
            </a:r>
          </a:p>
        </p:txBody>
      </p:sp>
    </p:spTree>
    <p:extLst>
      <p:ext uri="{BB962C8B-B14F-4D97-AF65-F5344CB8AC3E}">
        <p14:creationId xmlns:p14="http://schemas.microsoft.com/office/powerpoint/2010/main" val="1380213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solidFill>
                  <a:srgbClr val="FFFF00"/>
                </a:solidFill>
              </a:rPr>
              <a:t>Major</a:t>
            </a:r>
            <a:endParaRPr lang="en-GB" dirty="0">
              <a:solidFill>
                <a:srgbClr val="FFFF00"/>
              </a:solidFill>
            </a:endParaRPr>
          </a:p>
        </p:txBody>
      </p:sp>
      <p:sp>
        <p:nvSpPr>
          <p:cNvPr id="3" name="Content Placeholder 2"/>
          <p:cNvSpPr>
            <a:spLocks noGrp="1"/>
          </p:cNvSpPr>
          <p:nvPr>
            <p:ph idx="1"/>
          </p:nvPr>
        </p:nvSpPr>
        <p:spPr>
          <a:xfrm>
            <a:off x="457200" y="1143000"/>
            <a:ext cx="8229600" cy="5410200"/>
          </a:xfrm>
        </p:spPr>
        <p:txBody>
          <a:bodyPr>
            <a:normAutofit fontScale="92500" lnSpcReduction="10000"/>
          </a:bodyPr>
          <a:lstStyle/>
          <a:p>
            <a:pPr marL="514350" indent="-514350">
              <a:buFont typeface="+mj-lt"/>
              <a:buAutoNum type="arabicPeriod"/>
            </a:pPr>
            <a:r>
              <a:rPr lang="en-US" dirty="0" smtClean="0"/>
              <a:t>What are the TESL major courses that you have already taken so far? </a:t>
            </a:r>
          </a:p>
          <a:p>
            <a:pPr marL="514350" indent="-514350">
              <a:buFont typeface="+mj-lt"/>
              <a:buAutoNum type="arabicPeriod"/>
            </a:pPr>
            <a:r>
              <a:rPr lang="en-US" dirty="0" smtClean="0"/>
              <a:t>What is your </a:t>
            </a:r>
            <a:r>
              <a:rPr lang="en-US" dirty="0" err="1" smtClean="0"/>
              <a:t>favourite</a:t>
            </a:r>
            <a:r>
              <a:rPr lang="en-US" dirty="0" smtClean="0"/>
              <a:t>  course? Why?</a:t>
            </a:r>
          </a:p>
          <a:p>
            <a:pPr marL="514350" indent="-514350">
              <a:buFont typeface="+mj-lt"/>
              <a:buAutoNum type="arabicPeriod"/>
            </a:pPr>
            <a:r>
              <a:rPr lang="en-US" dirty="0" smtClean="0"/>
              <a:t>Which course did you dislike? Why?</a:t>
            </a:r>
          </a:p>
          <a:p>
            <a:pPr marL="514350" indent="-514350">
              <a:buFont typeface="+mj-lt"/>
              <a:buAutoNum type="arabicPeriod"/>
            </a:pPr>
            <a:r>
              <a:rPr lang="en-US" dirty="0" smtClean="0"/>
              <a:t>For a particular course:</a:t>
            </a:r>
          </a:p>
          <a:p>
            <a:pPr marL="914400" lvl="1" indent="-514350"/>
            <a:r>
              <a:rPr lang="en-US" dirty="0" smtClean="0"/>
              <a:t>In which semester did you take it?</a:t>
            </a:r>
          </a:p>
          <a:p>
            <a:pPr marL="914400" lvl="1" indent="-514350"/>
            <a:r>
              <a:rPr lang="en-US" dirty="0" smtClean="0"/>
              <a:t>How many credits is it worth?</a:t>
            </a:r>
          </a:p>
          <a:p>
            <a:pPr marL="914400" lvl="1" indent="-514350"/>
            <a:r>
              <a:rPr lang="en-US" dirty="0" smtClean="0"/>
              <a:t>Which lecturer taught you this course?</a:t>
            </a:r>
          </a:p>
          <a:p>
            <a:pPr marL="914400" lvl="1" indent="-514350"/>
            <a:r>
              <a:rPr lang="en-US" dirty="0" smtClean="0"/>
              <a:t>What did you learn in this course? (CLO)</a:t>
            </a:r>
          </a:p>
          <a:p>
            <a:pPr marL="914400" lvl="1" indent="-514350"/>
            <a:r>
              <a:rPr lang="en-US" dirty="0" smtClean="0"/>
              <a:t>How were you assessed for the course?</a:t>
            </a:r>
          </a:p>
          <a:p>
            <a:pPr marL="914400" lvl="1" indent="-514350"/>
            <a:r>
              <a:rPr lang="en-US" dirty="0" smtClean="0"/>
              <a:t>How will this help you become a good English Language teacher?</a:t>
            </a:r>
          </a:p>
          <a:p>
            <a:pPr marL="914400" lvl="1" indent="-514350"/>
            <a:endParaRPr lang="en-US" dirty="0"/>
          </a:p>
          <a:p>
            <a:pPr marL="514350" indent="-514350">
              <a:buFont typeface="+mj-lt"/>
              <a:buAutoNum type="arabicPeriod"/>
            </a:pPr>
            <a:endParaRPr lang="en-US" dirty="0" smtClean="0"/>
          </a:p>
        </p:txBody>
      </p:sp>
    </p:spTree>
    <p:extLst>
      <p:ext uri="{BB962C8B-B14F-4D97-AF65-F5344CB8AC3E}">
        <p14:creationId xmlns:p14="http://schemas.microsoft.com/office/powerpoint/2010/main" val="2781315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par>
                                <p:cTn id="23" presetID="16" presetClass="entr" presetSubtype="37"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arn(outVertical)">
                                      <p:cBhvr>
                                        <p:cTn id="25" dur="500"/>
                                        <p:tgtEl>
                                          <p:spTgt spid="3">
                                            <p:txEl>
                                              <p:pRg st="4" end="4"/>
                                            </p:txEl>
                                          </p:spTgt>
                                        </p:tgtEl>
                                      </p:cBhvr>
                                    </p:animEffect>
                                  </p:childTnLst>
                                </p:cTn>
                              </p:par>
                              <p:par>
                                <p:cTn id="26" presetID="16" presetClass="entr" presetSubtype="37"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barn(outVertical)">
                                      <p:cBhvr>
                                        <p:cTn id="28" dur="500"/>
                                        <p:tgtEl>
                                          <p:spTgt spid="3">
                                            <p:txEl>
                                              <p:pRg st="5" end="5"/>
                                            </p:txEl>
                                          </p:spTgt>
                                        </p:tgtEl>
                                      </p:cBhvr>
                                    </p:animEffect>
                                  </p:childTnLst>
                                </p:cTn>
                              </p:par>
                              <p:par>
                                <p:cTn id="29" presetID="16" presetClass="entr" presetSubtype="37"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barn(outVertical)">
                                      <p:cBhvr>
                                        <p:cTn id="31" dur="500"/>
                                        <p:tgtEl>
                                          <p:spTgt spid="3">
                                            <p:txEl>
                                              <p:pRg st="6" end="6"/>
                                            </p:txEl>
                                          </p:spTgt>
                                        </p:tgtEl>
                                      </p:cBhvr>
                                    </p:animEffect>
                                  </p:childTnLst>
                                </p:cTn>
                              </p:par>
                              <p:par>
                                <p:cTn id="32" presetID="16" presetClass="entr" presetSubtype="37" fill="hold" grpId="0"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barn(outVertical)">
                                      <p:cBhvr>
                                        <p:cTn id="34" dur="500"/>
                                        <p:tgtEl>
                                          <p:spTgt spid="3">
                                            <p:txEl>
                                              <p:pRg st="7" end="7"/>
                                            </p:txEl>
                                          </p:spTgt>
                                        </p:tgtEl>
                                      </p:cBhvr>
                                    </p:animEffect>
                                  </p:childTnLst>
                                </p:cTn>
                              </p:par>
                              <p:par>
                                <p:cTn id="35" presetID="16" presetClass="entr" presetSubtype="37" fill="hold" grpId="0"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barn(outVertical)">
                                      <p:cBhvr>
                                        <p:cTn id="37" dur="500"/>
                                        <p:tgtEl>
                                          <p:spTgt spid="3">
                                            <p:txEl>
                                              <p:pRg st="8" end="8"/>
                                            </p:txEl>
                                          </p:spTgt>
                                        </p:tgtEl>
                                      </p:cBhvr>
                                    </p:animEffect>
                                  </p:childTnLst>
                                </p:cTn>
                              </p:par>
                              <p:par>
                                <p:cTn id="38" presetID="16" presetClass="entr" presetSubtype="37" fill="hold" grpId="0" nodeType="with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barn(outVertical)">
                                      <p:cBhvr>
                                        <p:cTn id="40"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solidFill>
                  <a:srgbClr val="FFFF00"/>
                </a:solidFill>
              </a:rPr>
              <a:t>Major</a:t>
            </a:r>
            <a:endParaRPr lang="en-GB" dirty="0">
              <a:solidFill>
                <a:srgbClr val="FFFF00"/>
              </a:solidFill>
            </a:endParaRPr>
          </a:p>
        </p:txBody>
      </p:sp>
      <p:sp>
        <p:nvSpPr>
          <p:cNvPr id="3" name="Content Placeholder 2"/>
          <p:cNvSpPr>
            <a:spLocks noGrp="1"/>
          </p:cNvSpPr>
          <p:nvPr>
            <p:ph idx="1"/>
          </p:nvPr>
        </p:nvSpPr>
        <p:spPr>
          <a:xfrm>
            <a:off x="457200" y="1143000"/>
            <a:ext cx="8229600" cy="5410200"/>
          </a:xfrm>
        </p:spPr>
        <p:txBody>
          <a:bodyPr>
            <a:normAutofit/>
          </a:bodyPr>
          <a:lstStyle/>
          <a:p>
            <a:pPr marL="514350" indent="-514350">
              <a:buFont typeface="+mj-lt"/>
              <a:buAutoNum type="arabicPeriod"/>
            </a:pPr>
            <a:r>
              <a:rPr lang="en-US" dirty="0" smtClean="0"/>
              <a:t>What is the ELT approach that English Language teachers are supposed to use in Malaysian schools?</a:t>
            </a:r>
          </a:p>
          <a:p>
            <a:pPr marL="514350" indent="-514350">
              <a:buFont typeface="+mj-lt"/>
              <a:buAutoNum type="arabicPeriod"/>
            </a:pPr>
            <a:r>
              <a:rPr lang="en-US" dirty="0" smtClean="0"/>
              <a:t>How is the KSSR syllabus different from the KBSR syllabus?</a:t>
            </a:r>
          </a:p>
          <a:p>
            <a:pPr marL="514350" indent="-514350">
              <a:buFont typeface="+mj-lt"/>
              <a:buAutoNum type="arabicPeriod"/>
            </a:pPr>
            <a:r>
              <a:rPr lang="en-US" dirty="0" smtClean="0"/>
              <a:t>What do you think of the introduction of Language Arts as part of the primary school English Language syllabus?</a:t>
            </a:r>
          </a:p>
          <a:p>
            <a:pPr marL="514350" indent="-514350">
              <a:buFont typeface="+mj-lt"/>
              <a:buAutoNum type="arabicPeriod"/>
            </a:pPr>
            <a:r>
              <a:rPr lang="en-US" dirty="0" smtClean="0"/>
              <a:t>What are some of the current issues related to the teaching of English in Malaysia?</a:t>
            </a:r>
          </a:p>
          <a:p>
            <a:pPr marL="914400" lvl="1" indent="-514350"/>
            <a:endParaRPr lang="en-US" dirty="0"/>
          </a:p>
          <a:p>
            <a:pPr marL="514350" indent="-514350">
              <a:buFont typeface="+mj-lt"/>
              <a:buAutoNum type="arabicPeriod"/>
            </a:pPr>
            <a:endParaRPr lang="en-US" dirty="0" smtClean="0"/>
          </a:p>
        </p:txBody>
      </p:sp>
    </p:spTree>
    <p:extLst>
      <p:ext uri="{BB962C8B-B14F-4D97-AF65-F5344CB8AC3E}">
        <p14:creationId xmlns:p14="http://schemas.microsoft.com/office/powerpoint/2010/main" val="263671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solidFill>
                  <a:srgbClr val="FFFF00"/>
                </a:solidFill>
              </a:rPr>
              <a:t>Professional Practice</a:t>
            </a:r>
            <a:endParaRPr lang="en-GB" dirty="0">
              <a:solidFill>
                <a:srgbClr val="FFFF00"/>
              </a:solidFill>
            </a:endParaRPr>
          </a:p>
        </p:txBody>
      </p:sp>
      <p:sp>
        <p:nvSpPr>
          <p:cNvPr id="3" name="Content Placeholder 2"/>
          <p:cNvSpPr>
            <a:spLocks noGrp="1"/>
          </p:cNvSpPr>
          <p:nvPr>
            <p:ph idx="1"/>
          </p:nvPr>
        </p:nvSpPr>
        <p:spPr>
          <a:xfrm>
            <a:off x="457200" y="1143000"/>
            <a:ext cx="8229600" cy="5410200"/>
          </a:xfrm>
        </p:spPr>
        <p:txBody>
          <a:bodyPr>
            <a:normAutofit/>
          </a:bodyPr>
          <a:lstStyle/>
          <a:p>
            <a:pPr marL="514350" indent="-514350">
              <a:buFont typeface="+mj-lt"/>
              <a:buAutoNum type="arabicPeriod"/>
            </a:pPr>
            <a:r>
              <a:rPr lang="en-US" dirty="0" smtClean="0"/>
              <a:t>Tell me about your practicum.</a:t>
            </a:r>
          </a:p>
          <a:p>
            <a:pPr marL="514350" indent="-514350">
              <a:buFont typeface="+mj-lt"/>
              <a:buAutoNum type="arabicPeriod"/>
            </a:pPr>
            <a:r>
              <a:rPr lang="en-US" dirty="0" smtClean="0"/>
              <a:t>How </a:t>
            </a:r>
            <a:r>
              <a:rPr lang="en-US" dirty="0"/>
              <a:t>many times did the lecturers  observe you?  </a:t>
            </a:r>
            <a:endParaRPr lang="en-US" dirty="0" smtClean="0"/>
          </a:p>
          <a:p>
            <a:pPr marL="514350" indent="-514350">
              <a:buFont typeface="+mj-lt"/>
              <a:buAutoNum type="arabicPeriod"/>
            </a:pPr>
            <a:r>
              <a:rPr lang="en-US" dirty="0" smtClean="0"/>
              <a:t>What </a:t>
            </a:r>
            <a:r>
              <a:rPr lang="en-US" dirty="0"/>
              <a:t>are the differences  between the first, second and the third phase?</a:t>
            </a:r>
          </a:p>
          <a:p>
            <a:pPr marL="514350" indent="-514350">
              <a:buFont typeface="+mj-lt"/>
              <a:buAutoNum type="arabicPeriod"/>
            </a:pPr>
            <a:r>
              <a:rPr lang="en-US" dirty="0"/>
              <a:t>How is the internship different from the practicum</a:t>
            </a:r>
            <a:r>
              <a:rPr lang="en-US" dirty="0" smtClean="0"/>
              <a:t>?</a:t>
            </a:r>
          </a:p>
          <a:p>
            <a:pPr marL="514350" indent="-514350">
              <a:buFont typeface="+mj-lt"/>
              <a:buAutoNum type="arabicPeriod"/>
            </a:pPr>
            <a:r>
              <a:rPr lang="en-US" dirty="0"/>
              <a:t>Describe a typical practicum observation by a lecturer.</a:t>
            </a:r>
          </a:p>
          <a:p>
            <a:pPr marL="0" indent="0">
              <a:buNone/>
            </a:pPr>
            <a:endParaRPr lang="en-US" dirty="0" smtClean="0"/>
          </a:p>
          <a:p>
            <a:pPr marL="914400" lvl="1" indent="-514350"/>
            <a:endParaRPr lang="en-US" dirty="0"/>
          </a:p>
          <a:p>
            <a:pPr marL="514350" indent="-514350">
              <a:buFont typeface="+mj-lt"/>
              <a:buAutoNum type="arabicPeriod"/>
            </a:pPr>
            <a:endParaRPr lang="en-US" dirty="0" smtClean="0"/>
          </a:p>
        </p:txBody>
      </p:sp>
    </p:spTree>
    <p:extLst>
      <p:ext uri="{BB962C8B-B14F-4D97-AF65-F5344CB8AC3E}">
        <p14:creationId xmlns:p14="http://schemas.microsoft.com/office/powerpoint/2010/main" val="364635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37"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out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solidFill>
                  <a:srgbClr val="FFFF00"/>
                </a:solidFill>
              </a:rPr>
              <a:t>Professional Practice</a:t>
            </a:r>
            <a:endParaRPr lang="en-GB" dirty="0">
              <a:solidFill>
                <a:srgbClr val="FFFF00"/>
              </a:solidFill>
            </a:endParaRPr>
          </a:p>
        </p:txBody>
      </p:sp>
      <p:sp>
        <p:nvSpPr>
          <p:cNvPr id="3" name="Content Placeholder 2"/>
          <p:cNvSpPr>
            <a:spLocks noGrp="1"/>
          </p:cNvSpPr>
          <p:nvPr>
            <p:ph idx="1"/>
          </p:nvPr>
        </p:nvSpPr>
        <p:spPr>
          <a:xfrm>
            <a:off x="457200" y="1143000"/>
            <a:ext cx="8229600" cy="5410200"/>
          </a:xfrm>
        </p:spPr>
        <p:txBody>
          <a:bodyPr>
            <a:normAutofit/>
          </a:bodyPr>
          <a:lstStyle/>
          <a:p>
            <a:pPr marL="514350" indent="-514350">
              <a:buFont typeface="+mj-lt"/>
              <a:buAutoNum type="arabicPeriod" startAt="6"/>
            </a:pPr>
            <a:r>
              <a:rPr lang="en-US" dirty="0"/>
              <a:t>How are you assessed during the internship?</a:t>
            </a:r>
          </a:p>
          <a:p>
            <a:pPr marL="514350" indent="-514350">
              <a:buFont typeface="+mj-lt"/>
              <a:buAutoNum type="arabicPeriod" startAt="6"/>
            </a:pPr>
            <a:r>
              <a:rPr lang="en-US" dirty="0" smtClean="0"/>
              <a:t>Give </a:t>
            </a:r>
            <a:r>
              <a:rPr lang="en-US" dirty="0"/>
              <a:t>an example of when you applied what you learnt from one of your courses in actual teaching and </a:t>
            </a:r>
            <a:r>
              <a:rPr lang="en-US" dirty="0" smtClean="0"/>
              <a:t>learning during your practicum and internship.</a:t>
            </a:r>
          </a:p>
          <a:p>
            <a:pPr marL="514350" indent="-514350">
              <a:buFont typeface="+mj-lt"/>
              <a:buAutoNum type="arabicPeriod" startAt="6"/>
            </a:pPr>
            <a:r>
              <a:rPr lang="en-US" dirty="0" smtClean="0"/>
              <a:t>How did practicum and internship prepare you for your future job?</a:t>
            </a:r>
          </a:p>
          <a:p>
            <a:pPr marL="514350" indent="-514350">
              <a:buFont typeface="+mj-lt"/>
              <a:buAutoNum type="arabicPeriod" startAt="6"/>
            </a:pPr>
            <a:r>
              <a:rPr lang="en-US" dirty="0" smtClean="0"/>
              <a:t>What other courses and compulsory activities did you have during the semester that you had your practicum in?</a:t>
            </a:r>
          </a:p>
          <a:p>
            <a:pPr marL="514350" indent="-514350">
              <a:buFont typeface="+mj-lt"/>
              <a:buAutoNum type="arabicPeriod" startAt="6"/>
            </a:pPr>
            <a:endParaRPr lang="en-US" dirty="0" smtClean="0"/>
          </a:p>
          <a:p>
            <a:pPr marL="914400" lvl="1" indent="-514350"/>
            <a:endParaRPr lang="en-US" dirty="0"/>
          </a:p>
          <a:p>
            <a:pPr marL="514350" indent="-514350">
              <a:buFont typeface="+mj-lt"/>
              <a:buAutoNum type="arabicPeriod" startAt="6"/>
            </a:pPr>
            <a:endParaRPr lang="en-US" dirty="0" smtClean="0"/>
          </a:p>
        </p:txBody>
      </p:sp>
    </p:spTree>
    <p:extLst>
      <p:ext uri="{BB962C8B-B14F-4D97-AF65-F5344CB8AC3E}">
        <p14:creationId xmlns:p14="http://schemas.microsoft.com/office/powerpoint/2010/main" val="539783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solidFill>
                  <a:srgbClr val="FFFF00"/>
                </a:solidFill>
              </a:rPr>
              <a:t>Professional Practice</a:t>
            </a:r>
            <a:endParaRPr lang="en-GB" dirty="0">
              <a:solidFill>
                <a:srgbClr val="FFFF00"/>
              </a:solidFill>
            </a:endParaRPr>
          </a:p>
        </p:txBody>
      </p:sp>
      <p:sp>
        <p:nvSpPr>
          <p:cNvPr id="3" name="Content Placeholder 2"/>
          <p:cNvSpPr>
            <a:spLocks noGrp="1"/>
          </p:cNvSpPr>
          <p:nvPr>
            <p:ph idx="1"/>
          </p:nvPr>
        </p:nvSpPr>
        <p:spPr>
          <a:xfrm>
            <a:off x="457200" y="1295400"/>
            <a:ext cx="8229600" cy="5410200"/>
          </a:xfrm>
        </p:spPr>
        <p:txBody>
          <a:bodyPr>
            <a:normAutofit fontScale="92500" lnSpcReduction="20000"/>
          </a:bodyPr>
          <a:lstStyle/>
          <a:p>
            <a:pPr marL="514350" indent="-514350">
              <a:buFont typeface="+mj-lt"/>
              <a:buAutoNum type="arabicPeriod" startAt="10"/>
            </a:pPr>
            <a:r>
              <a:rPr lang="en-US" dirty="0" smtClean="0"/>
              <a:t>In semester 7 you had 12 weeks of practicum which means you were away from the institute most of the time. How did you fulfill the 15 weeks of interaction that you are supposed to have for your other courses?</a:t>
            </a:r>
          </a:p>
          <a:p>
            <a:pPr marL="514350" indent="-514350">
              <a:buFont typeface="+mj-lt"/>
              <a:buAutoNum type="arabicPeriod" startAt="10"/>
            </a:pPr>
            <a:r>
              <a:rPr lang="en-US" dirty="0" smtClean="0"/>
              <a:t>With all the things that you had to plan and carry out, and the extra hours of interaction, did you find it difficult to do the reading in preparation for classes, work on your assignments and so on?</a:t>
            </a:r>
          </a:p>
          <a:p>
            <a:pPr marL="514350" indent="-514350">
              <a:buFont typeface="+mj-lt"/>
              <a:buAutoNum type="arabicPeriod" startAt="10"/>
            </a:pPr>
            <a:r>
              <a:rPr lang="en-US" dirty="0" smtClean="0"/>
              <a:t>With all this in mind, do you have any suggestions for improvements to the </a:t>
            </a:r>
            <a:r>
              <a:rPr lang="en-US" dirty="0" err="1" smtClean="0"/>
              <a:t>programme</a:t>
            </a:r>
            <a:r>
              <a:rPr lang="en-US" dirty="0" smtClean="0"/>
              <a:t> structure or content, especially your Major courses?</a:t>
            </a:r>
          </a:p>
          <a:p>
            <a:pPr marL="914400" lvl="1" indent="-514350"/>
            <a:endParaRPr lang="en-US" dirty="0"/>
          </a:p>
          <a:p>
            <a:pPr marL="514350" indent="-514350">
              <a:buFont typeface="+mj-lt"/>
              <a:buAutoNum type="arabicPeriod" startAt="10"/>
            </a:pPr>
            <a:endParaRPr lang="en-US" dirty="0" smtClean="0"/>
          </a:p>
        </p:txBody>
      </p:sp>
    </p:spTree>
    <p:extLst>
      <p:ext uri="{BB962C8B-B14F-4D97-AF65-F5344CB8AC3E}">
        <p14:creationId xmlns:p14="http://schemas.microsoft.com/office/powerpoint/2010/main" val="103028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solidFill>
                  <a:srgbClr val="FFFF00"/>
                </a:solidFill>
              </a:rPr>
              <a:t>Action Research</a:t>
            </a:r>
            <a:endParaRPr lang="en-GB" dirty="0">
              <a:solidFill>
                <a:srgbClr val="FFFF00"/>
              </a:solidFill>
            </a:endParaRPr>
          </a:p>
        </p:txBody>
      </p:sp>
      <p:sp>
        <p:nvSpPr>
          <p:cNvPr id="3" name="Content Placeholder 2"/>
          <p:cNvSpPr>
            <a:spLocks noGrp="1"/>
          </p:cNvSpPr>
          <p:nvPr>
            <p:ph idx="1"/>
          </p:nvPr>
        </p:nvSpPr>
        <p:spPr>
          <a:xfrm>
            <a:off x="457200" y="1143000"/>
            <a:ext cx="8229600" cy="5410200"/>
          </a:xfrm>
        </p:spPr>
        <p:txBody>
          <a:bodyPr>
            <a:normAutofit/>
          </a:bodyPr>
          <a:lstStyle/>
          <a:p>
            <a:pPr marL="514350" indent="-514350">
              <a:buFont typeface="+mj-lt"/>
              <a:buAutoNum type="arabicPeriod"/>
            </a:pPr>
            <a:r>
              <a:rPr lang="en-US" dirty="0" smtClean="0"/>
              <a:t>Tell me about your Action Research topic.</a:t>
            </a:r>
          </a:p>
          <a:p>
            <a:pPr marL="514350" indent="-514350">
              <a:buFont typeface="+mj-lt"/>
              <a:buAutoNum type="arabicPeriod"/>
            </a:pPr>
            <a:r>
              <a:rPr lang="en-US" dirty="0"/>
              <a:t>How is this Action Research related to the rest of your </a:t>
            </a:r>
            <a:r>
              <a:rPr lang="en-US" dirty="0" err="1"/>
              <a:t>programme</a:t>
            </a:r>
            <a:r>
              <a:rPr lang="en-US" dirty="0"/>
              <a:t>?</a:t>
            </a:r>
          </a:p>
          <a:p>
            <a:pPr marL="514350" indent="-514350">
              <a:buFont typeface="+mj-lt"/>
              <a:buAutoNum type="arabicPeriod"/>
            </a:pPr>
            <a:r>
              <a:rPr lang="en-US" dirty="0" smtClean="0"/>
              <a:t>Who supervised you during your Action Research? How often did you meet, and what did you do during these meetings?</a:t>
            </a:r>
          </a:p>
          <a:p>
            <a:pPr marL="514350" indent="-514350">
              <a:buFont typeface="+mj-lt"/>
              <a:buAutoNum type="arabicPeriod"/>
            </a:pPr>
            <a:r>
              <a:rPr lang="en-US" dirty="0" smtClean="0"/>
              <a:t>Tell me about your Action Research seminar.</a:t>
            </a:r>
          </a:p>
          <a:p>
            <a:pPr marL="514350" indent="-514350">
              <a:buFont typeface="+mj-lt"/>
              <a:buAutoNum type="arabicPeriod"/>
            </a:pPr>
            <a:r>
              <a:rPr lang="en-US" dirty="0" smtClean="0"/>
              <a:t>Do you think it’s essential to have Action Research to prepare you to be an English Language teacher?</a:t>
            </a:r>
          </a:p>
          <a:p>
            <a:pPr marL="514350" indent="-514350">
              <a:buFont typeface="+mj-lt"/>
              <a:buAutoNum type="arabicPeriod"/>
            </a:pPr>
            <a:endParaRPr lang="en-US" dirty="0" smtClean="0"/>
          </a:p>
          <a:p>
            <a:pPr marL="514350" indent="-514350">
              <a:buFont typeface="+mj-lt"/>
              <a:buAutoNum type="arabicPeriod"/>
            </a:pPr>
            <a:endParaRPr lang="en-US" dirty="0"/>
          </a:p>
          <a:p>
            <a:pPr marL="0" indent="0">
              <a:buNone/>
            </a:pPr>
            <a:endParaRPr lang="en-US" dirty="0" smtClean="0"/>
          </a:p>
          <a:p>
            <a:pPr marL="914400" lvl="1" indent="-514350"/>
            <a:endParaRPr lang="en-US" dirty="0"/>
          </a:p>
          <a:p>
            <a:pPr marL="514350" indent="-514350">
              <a:buFont typeface="+mj-lt"/>
              <a:buAutoNum type="arabicPeriod"/>
            </a:pPr>
            <a:endParaRPr lang="en-US" dirty="0" smtClean="0"/>
          </a:p>
        </p:txBody>
      </p:sp>
    </p:spTree>
    <p:extLst>
      <p:ext uri="{BB962C8B-B14F-4D97-AF65-F5344CB8AC3E}">
        <p14:creationId xmlns:p14="http://schemas.microsoft.com/office/powerpoint/2010/main" val="3138386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37"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out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solidFill>
                  <a:srgbClr val="FFFF00"/>
                </a:solidFill>
              </a:rPr>
              <a:t>Facilities &amp; services</a:t>
            </a:r>
            <a:endParaRPr lang="en-GB" dirty="0">
              <a:solidFill>
                <a:srgbClr val="FFFF00"/>
              </a:solidFill>
            </a:endParaRPr>
          </a:p>
        </p:txBody>
      </p:sp>
      <p:sp>
        <p:nvSpPr>
          <p:cNvPr id="3" name="Content Placeholder 2"/>
          <p:cNvSpPr>
            <a:spLocks noGrp="1"/>
          </p:cNvSpPr>
          <p:nvPr>
            <p:ph idx="1"/>
          </p:nvPr>
        </p:nvSpPr>
        <p:spPr>
          <a:xfrm>
            <a:off x="457200" y="1143000"/>
            <a:ext cx="8229600" cy="5410200"/>
          </a:xfrm>
        </p:spPr>
        <p:txBody>
          <a:bodyPr>
            <a:normAutofit fontScale="92500"/>
          </a:bodyPr>
          <a:lstStyle/>
          <a:p>
            <a:pPr marL="514350" indent="-514350">
              <a:buFont typeface="+mj-lt"/>
              <a:buAutoNum type="arabicPeriod"/>
            </a:pPr>
            <a:r>
              <a:rPr lang="en-US" dirty="0" smtClean="0"/>
              <a:t>What are some of the facilities in IPGKTAR that are most directly related to your </a:t>
            </a:r>
            <a:r>
              <a:rPr lang="en-US" dirty="0" err="1" smtClean="0"/>
              <a:t>programme</a:t>
            </a:r>
            <a:r>
              <a:rPr lang="en-US" dirty="0" smtClean="0"/>
              <a:t>?</a:t>
            </a:r>
          </a:p>
          <a:p>
            <a:pPr marL="514350" indent="-514350">
              <a:buFont typeface="+mj-lt"/>
              <a:buAutoNum type="arabicPeriod"/>
            </a:pPr>
            <a:r>
              <a:rPr lang="en-US" dirty="0" smtClean="0"/>
              <a:t>How do you find the library facilities in IPGKTAR?</a:t>
            </a:r>
          </a:p>
          <a:p>
            <a:pPr marL="514350" indent="-514350">
              <a:buFont typeface="+mj-lt"/>
              <a:buAutoNum type="arabicPeriod"/>
            </a:pPr>
            <a:r>
              <a:rPr lang="en-US" dirty="0" smtClean="0"/>
              <a:t>How do you know the relevant references for a particular course? </a:t>
            </a:r>
          </a:p>
          <a:p>
            <a:pPr marL="514350" indent="-514350">
              <a:buFont typeface="+mj-lt"/>
              <a:buAutoNum type="arabicPeriod"/>
            </a:pPr>
            <a:r>
              <a:rPr lang="en-US" dirty="0" smtClean="0"/>
              <a:t>Do you have any problems finding these references in the library?</a:t>
            </a:r>
          </a:p>
          <a:p>
            <a:pPr marL="514350" indent="-514350">
              <a:buFont typeface="+mj-lt"/>
              <a:buAutoNum type="arabicPeriod"/>
            </a:pPr>
            <a:r>
              <a:rPr lang="en-US" dirty="0" smtClean="0"/>
              <a:t>What are the ICT- and internet- related facilities and services available to you?</a:t>
            </a:r>
          </a:p>
          <a:p>
            <a:pPr marL="514350" indent="-514350">
              <a:buFont typeface="+mj-lt"/>
              <a:buAutoNum type="arabicPeriod"/>
            </a:pPr>
            <a:r>
              <a:rPr lang="en-US" dirty="0"/>
              <a:t>If you </a:t>
            </a:r>
            <a:r>
              <a:rPr lang="en-US" dirty="0" smtClean="0"/>
              <a:t>fall ill, </a:t>
            </a:r>
            <a:r>
              <a:rPr lang="en-US" dirty="0"/>
              <a:t>what help is available to you</a:t>
            </a:r>
            <a:r>
              <a:rPr lang="en-US" dirty="0" smtClean="0"/>
              <a:t>?</a:t>
            </a:r>
          </a:p>
          <a:p>
            <a:pPr marL="0" indent="0">
              <a:buNone/>
            </a:pPr>
            <a:endParaRPr lang="en-US" dirty="0" smtClean="0"/>
          </a:p>
          <a:p>
            <a:pPr marL="514350" indent="-514350">
              <a:buFont typeface="+mj-lt"/>
              <a:buAutoNum type="arabicPeriod"/>
            </a:pPr>
            <a:endParaRPr lang="en-US" dirty="0" smtClean="0"/>
          </a:p>
          <a:p>
            <a:pPr marL="914400" lvl="1" indent="-514350"/>
            <a:endParaRPr lang="en-US" dirty="0"/>
          </a:p>
          <a:p>
            <a:pPr marL="514350" indent="-514350">
              <a:buFont typeface="+mj-lt"/>
              <a:buAutoNum type="arabicPeriod"/>
            </a:pPr>
            <a:endParaRPr lang="en-US" dirty="0" smtClean="0"/>
          </a:p>
        </p:txBody>
      </p:sp>
    </p:spTree>
    <p:extLst>
      <p:ext uri="{BB962C8B-B14F-4D97-AF65-F5344CB8AC3E}">
        <p14:creationId xmlns:p14="http://schemas.microsoft.com/office/powerpoint/2010/main" val="2836075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37"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out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37"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outVertic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solidFill>
                  <a:srgbClr val="FFFF00"/>
                </a:solidFill>
              </a:rPr>
              <a:t>Facilities &amp; services</a:t>
            </a:r>
            <a:endParaRPr lang="en-GB" dirty="0">
              <a:solidFill>
                <a:srgbClr val="FFFF00"/>
              </a:solidFill>
            </a:endParaRPr>
          </a:p>
        </p:txBody>
      </p:sp>
      <p:sp>
        <p:nvSpPr>
          <p:cNvPr id="3" name="Content Placeholder 2"/>
          <p:cNvSpPr>
            <a:spLocks noGrp="1"/>
          </p:cNvSpPr>
          <p:nvPr>
            <p:ph idx="1"/>
          </p:nvPr>
        </p:nvSpPr>
        <p:spPr>
          <a:xfrm>
            <a:off x="457200" y="1143000"/>
            <a:ext cx="8229600" cy="5410200"/>
          </a:xfrm>
        </p:spPr>
        <p:txBody>
          <a:bodyPr>
            <a:normAutofit lnSpcReduction="10000"/>
          </a:bodyPr>
          <a:lstStyle/>
          <a:p>
            <a:pPr marL="514350" indent="-514350">
              <a:buFont typeface="+mj-lt"/>
              <a:buAutoNum type="arabicPeriod" startAt="7"/>
            </a:pPr>
            <a:r>
              <a:rPr lang="en-US" dirty="0" smtClean="0"/>
              <a:t>Who is your mentor? What do you usually do during your mentor-mentee sessions?</a:t>
            </a:r>
          </a:p>
          <a:p>
            <a:pPr marL="514350" indent="-514350">
              <a:buFont typeface="+mj-lt"/>
              <a:buAutoNum type="arabicPeriod" startAt="7"/>
            </a:pPr>
            <a:r>
              <a:rPr lang="en-US" dirty="0" smtClean="0"/>
              <a:t>If you are facing any problems, who could you seek advice from?</a:t>
            </a:r>
          </a:p>
          <a:p>
            <a:pPr marL="514350" indent="-514350">
              <a:buFont typeface="+mj-lt"/>
              <a:buAutoNum type="arabicPeriod" startAt="7"/>
            </a:pPr>
            <a:r>
              <a:rPr lang="en-US" dirty="0" smtClean="0"/>
              <a:t>How much are you given for your allowance per month? Are there any other allowances? How is this paid?</a:t>
            </a:r>
          </a:p>
          <a:p>
            <a:pPr marL="514350" indent="-514350">
              <a:buFont typeface="+mj-lt"/>
              <a:buAutoNum type="arabicPeriod" startAt="7"/>
            </a:pPr>
            <a:r>
              <a:rPr lang="en-US" dirty="0" smtClean="0"/>
              <a:t>Do you need to pay to live in the hostel? Describe your hostel room and facilities.</a:t>
            </a:r>
          </a:p>
          <a:p>
            <a:pPr marL="514350" indent="-514350">
              <a:buFont typeface="+mj-lt"/>
              <a:buAutoNum type="arabicPeriod" startAt="7"/>
            </a:pPr>
            <a:r>
              <a:rPr lang="en-US" dirty="0" smtClean="0"/>
              <a:t>Would you rather live elsewhere if given a choice? Why?</a:t>
            </a:r>
            <a:endParaRPr lang="en-US" dirty="0"/>
          </a:p>
          <a:p>
            <a:pPr marL="0" indent="0">
              <a:buNone/>
            </a:pPr>
            <a:endParaRPr lang="en-US" dirty="0" smtClean="0"/>
          </a:p>
          <a:p>
            <a:pPr marL="514350" indent="-514350">
              <a:buFont typeface="+mj-lt"/>
              <a:buAutoNum type="arabicPeriod"/>
            </a:pPr>
            <a:endParaRPr lang="en-US" dirty="0" smtClean="0"/>
          </a:p>
          <a:p>
            <a:pPr marL="914400" lvl="1" indent="-514350"/>
            <a:endParaRPr lang="en-US" dirty="0"/>
          </a:p>
          <a:p>
            <a:pPr marL="514350" indent="-514350">
              <a:buFont typeface="+mj-lt"/>
              <a:buAutoNum type="arabicPeriod"/>
            </a:pPr>
            <a:endParaRPr lang="en-US" dirty="0" smtClean="0"/>
          </a:p>
        </p:txBody>
      </p:sp>
    </p:spTree>
    <p:extLst>
      <p:ext uri="{BB962C8B-B14F-4D97-AF65-F5344CB8AC3E}">
        <p14:creationId xmlns:p14="http://schemas.microsoft.com/office/powerpoint/2010/main" val="115802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37"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out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solidFill>
                  <a:srgbClr val="FFFF00"/>
                </a:solidFill>
              </a:rPr>
              <a:t>Facilities &amp; services</a:t>
            </a:r>
            <a:endParaRPr lang="en-GB" dirty="0">
              <a:solidFill>
                <a:srgbClr val="FFFF00"/>
              </a:solidFill>
            </a:endParaRPr>
          </a:p>
        </p:txBody>
      </p:sp>
      <p:sp>
        <p:nvSpPr>
          <p:cNvPr id="3" name="Content Placeholder 2"/>
          <p:cNvSpPr>
            <a:spLocks noGrp="1"/>
          </p:cNvSpPr>
          <p:nvPr>
            <p:ph idx="1"/>
          </p:nvPr>
        </p:nvSpPr>
        <p:spPr>
          <a:xfrm>
            <a:off x="457200" y="1143000"/>
            <a:ext cx="8229600" cy="5410200"/>
          </a:xfrm>
        </p:spPr>
        <p:txBody>
          <a:bodyPr>
            <a:normAutofit/>
          </a:bodyPr>
          <a:lstStyle/>
          <a:p>
            <a:pPr marL="514350" indent="-514350">
              <a:buFont typeface="+mj-lt"/>
              <a:buAutoNum type="arabicPeriod" startAt="12"/>
            </a:pPr>
            <a:r>
              <a:rPr lang="en-US" dirty="0" smtClean="0"/>
              <a:t>If you had any complaints or if you wish to make any suggestions about any aspect of the </a:t>
            </a:r>
            <a:r>
              <a:rPr lang="en-US" dirty="0" err="1" smtClean="0"/>
              <a:t>programme</a:t>
            </a:r>
            <a:r>
              <a:rPr lang="en-US" dirty="0" smtClean="0"/>
              <a:t>, what would you do?</a:t>
            </a:r>
          </a:p>
          <a:p>
            <a:pPr marL="514350" indent="-514350">
              <a:buFont typeface="+mj-lt"/>
              <a:buAutoNum type="arabicPeriod" startAt="12"/>
            </a:pPr>
            <a:r>
              <a:rPr lang="en-US" dirty="0" smtClean="0"/>
              <a:t>Who are your Student Council representatives?</a:t>
            </a:r>
          </a:p>
          <a:p>
            <a:pPr marL="514350" indent="-514350">
              <a:buFont typeface="+mj-lt"/>
              <a:buAutoNum type="arabicPeriod" startAt="12"/>
            </a:pPr>
            <a:r>
              <a:rPr lang="en-US" dirty="0" smtClean="0"/>
              <a:t>What role does the Student Council play?</a:t>
            </a:r>
          </a:p>
          <a:p>
            <a:pPr marL="514350" indent="-514350">
              <a:buFont typeface="+mj-lt"/>
              <a:buAutoNum type="arabicPeriod" startAt="12"/>
            </a:pPr>
            <a:r>
              <a:rPr lang="en-US" dirty="0"/>
              <a:t>What improvements would you like to suggest for </a:t>
            </a:r>
            <a:r>
              <a:rPr lang="en-US" dirty="0" smtClean="0"/>
              <a:t>the facilities and support services provided in IPGKTAR?</a:t>
            </a:r>
            <a:endParaRPr lang="en-US" dirty="0"/>
          </a:p>
          <a:p>
            <a:pPr marL="0" indent="0">
              <a:buNone/>
            </a:pPr>
            <a:endParaRPr lang="en-US" dirty="0" smtClean="0"/>
          </a:p>
          <a:p>
            <a:pPr marL="514350" indent="-514350">
              <a:buFont typeface="+mj-lt"/>
              <a:buAutoNum type="arabicPeriod"/>
            </a:pPr>
            <a:endParaRPr lang="en-US" dirty="0" smtClean="0"/>
          </a:p>
          <a:p>
            <a:pPr marL="914400" lvl="1" indent="-514350"/>
            <a:endParaRPr lang="en-US" dirty="0"/>
          </a:p>
          <a:p>
            <a:pPr marL="514350" indent="-514350">
              <a:buFont typeface="+mj-lt"/>
              <a:buAutoNum type="arabicPeriod"/>
            </a:pPr>
            <a:endParaRPr lang="en-US" dirty="0" smtClean="0"/>
          </a:p>
        </p:txBody>
      </p:sp>
    </p:spTree>
    <p:extLst>
      <p:ext uri="{BB962C8B-B14F-4D97-AF65-F5344CB8AC3E}">
        <p14:creationId xmlns:p14="http://schemas.microsoft.com/office/powerpoint/2010/main" val="2714698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87562"/>
          </a:xfrm>
        </p:spPr>
        <p:txBody>
          <a:bodyPr>
            <a:normAutofit fontScale="90000"/>
          </a:bodyPr>
          <a:lstStyle/>
          <a:p>
            <a:r>
              <a:rPr lang="en-US" dirty="0" smtClean="0">
                <a:solidFill>
                  <a:srgbClr val="FFFF00"/>
                </a:solidFill>
              </a:rPr>
              <a:t>What is the degree that you will receive after completing this course?</a:t>
            </a:r>
            <a:endParaRPr lang="en-GB" dirty="0">
              <a:solidFill>
                <a:srgbClr val="FFFF00"/>
              </a:solidFill>
            </a:endParaRPr>
          </a:p>
        </p:txBody>
      </p:sp>
      <p:sp>
        <p:nvSpPr>
          <p:cNvPr id="3" name="Content Placeholder 2"/>
          <p:cNvSpPr>
            <a:spLocks noGrp="1"/>
          </p:cNvSpPr>
          <p:nvPr>
            <p:ph idx="1"/>
          </p:nvPr>
        </p:nvSpPr>
        <p:spPr>
          <a:xfrm>
            <a:off x="457200" y="2667000"/>
            <a:ext cx="8229600" cy="3459163"/>
          </a:xfrm>
        </p:spPr>
        <p:txBody>
          <a:bodyPr/>
          <a:lstStyle/>
          <a:p>
            <a:r>
              <a:rPr lang="ms-MY" dirty="0"/>
              <a:t>Ijazah Sarjana Muda Perguruan dengan Kepujian Pengajaran Bahasa Inggeris Sebagai Bahasa Kedua (TESL) Pendidikan Rendah </a:t>
            </a:r>
            <a:endParaRPr lang="ms-MY" dirty="0" smtClean="0"/>
          </a:p>
          <a:p>
            <a:r>
              <a:rPr lang="ms-MY" i="1" dirty="0" smtClean="0"/>
              <a:t>Bachelor of Teaching (Hons.) in the Teaching of English as a Second Language (TESL) for Primary Education</a:t>
            </a:r>
            <a:endParaRPr lang="en-GB" i="1" dirty="0"/>
          </a:p>
        </p:txBody>
      </p:sp>
    </p:spTree>
    <p:extLst>
      <p:ext uri="{BB962C8B-B14F-4D97-AF65-F5344CB8AC3E}">
        <p14:creationId xmlns:p14="http://schemas.microsoft.com/office/powerpoint/2010/main" val="3290573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solidFill>
                  <a:srgbClr val="FFFF00"/>
                </a:solidFill>
              </a:rPr>
              <a:t>Staff</a:t>
            </a:r>
            <a:endParaRPr lang="en-GB" dirty="0">
              <a:solidFill>
                <a:srgbClr val="FFFF00"/>
              </a:solidFill>
            </a:endParaRPr>
          </a:p>
        </p:txBody>
      </p:sp>
      <p:sp>
        <p:nvSpPr>
          <p:cNvPr id="3" name="Content Placeholder 2"/>
          <p:cNvSpPr>
            <a:spLocks noGrp="1"/>
          </p:cNvSpPr>
          <p:nvPr>
            <p:ph idx="1"/>
          </p:nvPr>
        </p:nvSpPr>
        <p:spPr>
          <a:xfrm>
            <a:off x="457200" y="1143000"/>
            <a:ext cx="8229600" cy="5410200"/>
          </a:xfrm>
        </p:spPr>
        <p:txBody>
          <a:bodyPr>
            <a:normAutofit/>
          </a:bodyPr>
          <a:lstStyle/>
          <a:p>
            <a:pPr marL="514350" indent="-514350">
              <a:buFont typeface="+mj-lt"/>
              <a:buAutoNum type="arabicPeriod"/>
            </a:pPr>
            <a:r>
              <a:rPr lang="en-US" dirty="0"/>
              <a:t>Do you often ask questions in lectures and tutorials? Usually, how do the lecturers respond to your questions?</a:t>
            </a:r>
          </a:p>
          <a:p>
            <a:pPr marL="514350" indent="-514350">
              <a:buFont typeface="+mj-lt"/>
              <a:buAutoNum type="arabicPeriod"/>
            </a:pPr>
            <a:r>
              <a:rPr lang="en-US" dirty="0" smtClean="0"/>
              <a:t>If you have any questions to ask a lecturer outside scheduled face to face interaction hours, how would you ask that question?</a:t>
            </a:r>
          </a:p>
          <a:p>
            <a:pPr marL="514350" indent="-514350">
              <a:buFont typeface="+mj-lt"/>
              <a:buAutoNum type="arabicPeriod"/>
            </a:pPr>
            <a:r>
              <a:rPr lang="en-US" dirty="0" smtClean="0"/>
              <a:t>Do you think your lecturers give you a lot of freedom in managing your own learning?</a:t>
            </a:r>
          </a:p>
          <a:p>
            <a:pPr marL="514350" indent="-514350">
              <a:buFont typeface="+mj-lt"/>
              <a:buAutoNum type="arabicPeriod"/>
            </a:pPr>
            <a:r>
              <a:rPr lang="en-US" dirty="0" smtClean="0"/>
              <a:t>Who is your </a:t>
            </a:r>
            <a:r>
              <a:rPr lang="en-US" dirty="0" err="1" smtClean="0"/>
              <a:t>favourite</a:t>
            </a:r>
            <a:r>
              <a:rPr lang="en-US" dirty="0" smtClean="0"/>
              <a:t> lecturer? Why?</a:t>
            </a:r>
          </a:p>
          <a:p>
            <a:pPr marL="514350" indent="-514350">
              <a:buFont typeface="+mj-lt"/>
              <a:buAutoNum type="arabicPeriod"/>
            </a:pPr>
            <a:r>
              <a:rPr lang="en-US" dirty="0" smtClean="0"/>
              <a:t>Which lecturer did you dislike? Why?</a:t>
            </a:r>
          </a:p>
          <a:p>
            <a:pPr marL="0" indent="0">
              <a:buNone/>
            </a:pPr>
            <a:endParaRPr lang="en-US" dirty="0" smtClean="0"/>
          </a:p>
          <a:p>
            <a:pPr marL="514350" indent="-514350">
              <a:buFont typeface="+mj-lt"/>
              <a:buAutoNum type="arabicPeriod"/>
            </a:pPr>
            <a:endParaRPr lang="en-US" dirty="0" smtClean="0"/>
          </a:p>
          <a:p>
            <a:pPr marL="914400" lvl="1" indent="-514350"/>
            <a:endParaRPr lang="en-US" dirty="0"/>
          </a:p>
          <a:p>
            <a:pPr marL="514350" indent="-514350">
              <a:buFont typeface="+mj-lt"/>
              <a:buAutoNum type="arabicPeriod"/>
            </a:pPr>
            <a:endParaRPr lang="en-US" dirty="0" smtClean="0"/>
          </a:p>
        </p:txBody>
      </p:sp>
    </p:spTree>
    <p:extLst>
      <p:ext uri="{BB962C8B-B14F-4D97-AF65-F5344CB8AC3E}">
        <p14:creationId xmlns:p14="http://schemas.microsoft.com/office/powerpoint/2010/main" val="646813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37"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out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solidFill>
                  <a:srgbClr val="FFFF00"/>
                </a:solidFill>
              </a:rPr>
              <a:t>Future employment</a:t>
            </a:r>
            <a:endParaRPr lang="en-GB" dirty="0">
              <a:solidFill>
                <a:srgbClr val="FFFF00"/>
              </a:solidFill>
            </a:endParaRPr>
          </a:p>
        </p:txBody>
      </p:sp>
      <p:sp>
        <p:nvSpPr>
          <p:cNvPr id="3" name="Content Placeholder 2"/>
          <p:cNvSpPr>
            <a:spLocks noGrp="1"/>
          </p:cNvSpPr>
          <p:nvPr>
            <p:ph idx="1"/>
          </p:nvPr>
        </p:nvSpPr>
        <p:spPr>
          <a:xfrm>
            <a:off x="457200" y="1143000"/>
            <a:ext cx="8229600" cy="5410200"/>
          </a:xfrm>
        </p:spPr>
        <p:txBody>
          <a:bodyPr>
            <a:normAutofit/>
          </a:bodyPr>
          <a:lstStyle/>
          <a:p>
            <a:pPr marL="514350" indent="-514350">
              <a:buFont typeface="+mj-lt"/>
              <a:buAutoNum type="arabicPeriod"/>
            </a:pPr>
            <a:r>
              <a:rPr lang="en-US" dirty="0" smtClean="0"/>
              <a:t>Are you guaranteed a job after graduation? Do you get to choose where you will serve?</a:t>
            </a:r>
          </a:p>
          <a:p>
            <a:pPr marL="514350" indent="-514350">
              <a:buFont typeface="+mj-lt"/>
              <a:buAutoNum type="arabicPeriod"/>
            </a:pPr>
            <a:r>
              <a:rPr lang="en-US" dirty="0" smtClean="0"/>
              <a:t>How do you feel about this?</a:t>
            </a:r>
          </a:p>
          <a:p>
            <a:pPr marL="514350" indent="-514350">
              <a:buFont typeface="+mj-lt"/>
              <a:buAutoNum type="arabicPeriod"/>
            </a:pPr>
            <a:r>
              <a:rPr lang="en-US" dirty="0" smtClean="0"/>
              <a:t>If you fail to get a posting after graduation, what are your options?</a:t>
            </a:r>
          </a:p>
          <a:p>
            <a:pPr marL="514350" indent="-514350">
              <a:buFont typeface="+mj-lt"/>
              <a:buAutoNum type="arabicPeriod"/>
            </a:pPr>
            <a:r>
              <a:rPr lang="en-US" dirty="0" smtClean="0"/>
              <a:t>What starting salary can you expect when you begin working?</a:t>
            </a:r>
          </a:p>
          <a:p>
            <a:pPr marL="0" indent="0">
              <a:buNone/>
            </a:pPr>
            <a:endParaRPr lang="en-US" dirty="0" smtClean="0"/>
          </a:p>
          <a:p>
            <a:pPr marL="514350" indent="-514350">
              <a:buFont typeface="+mj-lt"/>
              <a:buAutoNum type="arabicPeriod"/>
            </a:pPr>
            <a:endParaRPr lang="en-US" dirty="0" smtClean="0"/>
          </a:p>
          <a:p>
            <a:pPr marL="914400" lvl="1" indent="-514350"/>
            <a:endParaRPr lang="en-US" dirty="0"/>
          </a:p>
          <a:p>
            <a:pPr marL="514350" indent="-514350">
              <a:buFont typeface="+mj-lt"/>
              <a:buAutoNum type="arabicPeriod"/>
            </a:pPr>
            <a:endParaRPr lang="en-US" dirty="0" smtClean="0"/>
          </a:p>
        </p:txBody>
      </p:sp>
    </p:spTree>
    <p:extLst>
      <p:ext uri="{BB962C8B-B14F-4D97-AF65-F5344CB8AC3E}">
        <p14:creationId xmlns:p14="http://schemas.microsoft.com/office/powerpoint/2010/main" val="2158339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solidFill>
                  <a:srgbClr val="FFFF00"/>
                </a:solidFill>
              </a:rPr>
              <a:t>CPT/APTIS</a:t>
            </a:r>
            <a:endParaRPr lang="en-GB" dirty="0">
              <a:solidFill>
                <a:srgbClr val="FFFF00"/>
              </a:solidFill>
            </a:endParaRPr>
          </a:p>
        </p:txBody>
      </p:sp>
      <p:sp>
        <p:nvSpPr>
          <p:cNvPr id="3" name="Content Placeholder 2"/>
          <p:cNvSpPr>
            <a:spLocks noGrp="1"/>
          </p:cNvSpPr>
          <p:nvPr>
            <p:ph idx="1"/>
          </p:nvPr>
        </p:nvSpPr>
        <p:spPr>
          <a:xfrm>
            <a:off x="457200" y="1143000"/>
            <a:ext cx="8229600" cy="5410200"/>
          </a:xfrm>
        </p:spPr>
        <p:txBody>
          <a:bodyPr>
            <a:normAutofit/>
          </a:bodyPr>
          <a:lstStyle/>
          <a:p>
            <a:pPr marL="514350" indent="-514350">
              <a:buFont typeface="+mj-lt"/>
              <a:buAutoNum type="arabicPeriod"/>
            </a:pPr>
            <a:r>
              <a:rPr lang="en-US" dirty="0" smtClean="0"/>
              <a:t>What is your best achievement in the CPT/APTIS?</a:t>
            </a:r>
          </a:p>
          <a:p>
            <a:pPr marL="514350" indent="-514350">
              <a:buFont typeface="+mj-lt"/>
              <a:buAutoNum type="arabicPeriod"/>
            </a:pPr>
            <a:r>
              <a:rPr lang="en-US" dirty="0" smtClean="0"/>
              <a:t>How </a:t>
            </a:r>
            <a:r>
              <a:rPr lang="en-US" dirty="0"/>
              <a:t>is your CPT/APTIS result connected to your posting</a:t>
            </a:r>
            <a:r>
              <a:rPr lang="en-US" dirty="0" smtClean="0"/>
              <a:t>? Were you aware of this when you sat for the test?</a:t>
            </a:r>
            <a:endParaRPr lang="en-US" dirty="0"/>
          </a:p>
          <a:p>
            <a:pPr marL="514350" indent="-514350">
              <a:buFont typeface="+mj-lt"/>
              <a:buAutoNum type="arabicPeriod"/>
            </a:pPr>
            <a:r>
              <a:rPr lang="en-US" dirty="0" smtClean="0"/>
              <a:t>What caused you not to do well in the test?</a:t>
            </a:r>
          </a:p>
          <a:p>
            <a:pPr marL="514350" indent="-514350">
              <a:buFont typeface="+mj-lt"/>
              <a:buAutoNum type="arabicPeriod"/>
            </a:pPr>
            <a:r>
              <a:rPr lang="en-US" dirty="0" smtClean="0"/>
              <a:t>What has the institute done to help you improve your performance in the test?</a:t>
            </a:r>
          </a:p>
          <a:p>
            <a:pPr marL="0" indent="0">
              <a:buNone/>
            </a:pPr>
            <a:endParaRPr lang="en-US" dirty="0" smtClean="0"/>
          </a:p>
          <a:p>
            <a:pPr marL="514350" indent="-514350">
              <a:buFont typeface="+mj-lt"/>
              <a:buAutoNum type="arabicPeriod"/>
            </a:pPr>
            <a:endParaRPr lang="en-US" dirty="0" smtClean="0"/>
          </a:p>
          <a:p>
            <a:pPr marL="914400" lvl="1" indent="-514350"/>
            <a:endParaRPr lang="en-US" dirty="0"/>
          </a:p>
          <a:p>
            <a:pPr marL="514350" indent="-514350">
              <a:buFont typeface="+mj-lt"/>
              <a:buAutoNum type="arabicPeriod"/>
            </a:pPr>
            <a:endParaRPr lang="en-US" dirty="0" smtClean="0"/>
          </a:p>
        </p:txBody>
      </p:sp>
    </p:spTree>
    <p:extLst>
      <p:ext uri="{BB962C8B-B14F-4D97-AF65-F5344CB8AC3E}">
        <p14:creationId xmlns:p14="http://schemas.microsoft.com/office/powerpoint/2010/main" val="3417318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US" dirty="0" smtClean="0">
                <a:solidFill>
                  <a:srgbClr val="FFFF00"/>
                </a:solidFill>
              </a:rPr>
              <a:t>What are the objectives of this </a:t>
            </a:r>
            <a:r>
              <a:rPr lang="en-US" dirty="0" err="1" smtClean="0">
                <a:solidFill>
                  <a:srgbClr val="FFFF00"/>
                </a:solidFill>
              </a:rPr>
              <a:t>programme</a:t>
            </a:r>
            <a:r>
              <a:rPr lang="en-US" dirty="0" smtClean="0">
                <a:solidFill>
                  <a:srgbClr val="FFFF00"/>
                </a:solidFill>
              </a:rPr>
              <a:t>?</a:t>
            </a:r>
            <a:endParaRPr lang="en-GB" dirty="0">
              <a:solidFill>
                <a:srgbClr val="FFFF00"/>
              </a:solidFill>
            </a:endParaRPr>
          </a:p>
        </p:txBody>
      </p:sp>
      <p:sp>
        <p:nvSpPr>
          <p:cNvPr id="3" name="Content Placeholder 2"/>
          <p:cNvSpPr>
            <a:spLocks noGrp="1"/>
          </p:cNvSpPr>
          <p:nvPr>
            <p:ph idx="1"/>
          </p:nvPr>
        </p:nvSpPr>
        <p:spPr>
          <a:xfrm>
            <a:off x="457200" y="1646237"/>
            <a:ext cx="8229600" cy="4906963"/>
          </a:xfrm>
        </p:spPr>
        <p:txBody>
          <a:bodyPr>
            <a:normAutofit lnSpcReduction="10000"/>
          </a:bodyPr>
          <a:lstStyle/>
          <a:p>
            <a:pPr marL="514350" indent="-457200"/>
            <a:r>
              <a:rPr lang="en-US" dirty="0" err="1" smtClean="0">
                <a:solidFill>
                  <a:srgbClr val="FF0000"/>
                </a:solidFill>
              </a:rPr>
              <a:t>Programme</a:t>
            </a:r>
            <a:r>
              <a:rPr lang="en-US" dirty="0" smtClean="0">
                <a:solidFill>
                  <a:srgbClr val="FF0000"/>
                </a:solidFill>
              </a:rPr>
              <a:t> Educational Objectives</a:t>
            </a:r>
          </a:p>
          <a:p>
            <a:pPr marL="514350" indent="-457200"/>
            <a:r>
              <a:rPr lang="en-US" dirty="0" smtClean="0">
                <a:solidFill>
                  <a:srgbClr val="FF0000"/>
                </a:solidFill>
              </a:rPr>
              <a:t>Seen in the future</a:t>
            </a:r>
            <a:endParaRPr lang="en-GB" dirty="0" smtClean="0">
              <a:solidFill>
                <a:srgbClr val="FF0000"/>
              </a:solidFill>
            </a:endParaRPr>
          </a:p>
          <a:p>
            <a:pPr marL="571500" indent="-514350">
              <a:buFont typeface="+mj-lt"/>
              <a:buAutoNum type="arabicPeriod"/>
            </a:pPr>
            <a:r>
              <a:rPr lang="en-GB" dirty="0" smtClean="0"/>
              <a:t>Apply </a:t>
            </a:r>
            <a:r>
              <a:rPr lang="en-GB" dirty="0"/>
              <a:t>the knowledge and skills of teaching in schools, community, and environment</a:t>
            </a:r>
            <a:r>
              <a:rPr lang="en-GB" dirty="0" smtClean="0"/>
              <a:t>.</a:t>
            </a:r>
          </a:p>
          <a:p>
            <a:pPr marL="571500" indent="-514350">
              <a:buFont typeface="+mj-lt"/>
              <a:buAutoNum type="arabicPeriod"/>
            </a:pPr>
            <a:r>
              <a:rPr lang="en-GB" dirty="0"/>
              <a:t>Demonstrate the ability to engage in </a:t>
            </a:r>
            <a:r>
              <a:rPr lang="en-GB" dirty="0" smtClean="0"/>
              <a:t>         life-long learning.</a:t>
            </a:r>
          </a:p>
          <a:p>
            <a:pPr marL="571500" indent="-514350">
              <a:buFont typeface="+mj-lt"/>
              <a:buAutoNum type="arabicPeriod"/>
            </a:pPr>
            <a:r>
              <a:rPr lang="en-GB" dirty="0"/>
              <a:t>Demonstrate the characteristics of an excellent teacher who is able to be an exemplar, who is ethical and competitive locally and globally</a:t>
            </a:r>
            <a:r>
              <a:rPr lang="en-GB" dirty="0" smtClean="0"/>
              <a:t>.</a:t>
            </a:r>
          </a:p>
        </p:txBody>
      </p:sp>
    </p:spTree>
    <p:extLst>
      <p:ext uri="{BB962C8B-B14F-4D97-AF65-F5344CB8AC3E}">
        <p14:creationId xmlns:p14="http://schemas.microsoft.com/office/powerpoint/2010/main" val="2473661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left)">
                                      <p:cBhvr>
                                        <p:cTn id="20" dur="500"/>
                                        <p:tgtEl>
                                          <p:spTgt spid="3">
                                            <p:txEl>
                                              <p:pRg st="3" end="3"/>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dirty="0" smtClean="0">
                <a:solidFill>
                  <a:srgbClr val="FFFF00"/>
                </a:solidFill>
              </a:rPr>
              <a:t>Complete the PEOs</a:t>
            </a:r>
            <a:endParaRPr lang="en-GB" dirty="0">
              <a:solidFill>
                <a:srgbClr val="FFFF00"/>
              </a:solidFill>
            </a:endParaRPr>
          </a:p>
        </p:txBody>
      </p:sp>
      <p:sp>
        <p:nvSpPr>
          <p:cNvPr id="3" name="Content Placeholder 2"/>
          <p:cNvSpPr>
            <a:spLocks noGrp="1"/>
          </p:cNvSpPr>
          <p:nvPr>
            <p:ph idx="1"/>
          </p:nvPr>
        </p:nvSpPr>
        <p:spPr>
          <a:xfrm>
            <a:off x="457200" y="1219200"/>
            <a:ext cx="8229600" cy="4906963"/>
          </a:xfrm>
        </p:spPr>
        <p:txBody>
          <a:bodyPr>
            <a:normAutofit fontScale="92500"/>
          </a:bodyPr>
          <a:lstStyle/>
          <a:p>
            <a:pPr marL="571500" indent="-514350">
              <a:buFont typeface="+mj-lt"/>
              <a:buAutoNum type="arabicPeriod" startAt="4"/>
            </a:pPr>
            <a:r>
              <a:rPr lang="en-GB" dirty="0" smtClean="0"/>
              <a:t>Generate </a:t>
            </a:r>
            <a:r>
              <a:rPr lang="en-GB" dirty="0"/>
              <a:t>innovative solutions to problems in the Teaching of English as a Second Language (TESL) through research and problem solving</a:t>
            </a:r>
            <a:r>
              <a:rPr lang="en-GB" dirty="0" smtClean="0"/>
              <a:t>.</a:t>
            </a:r>
          </a:p>
          <a:p>
            <a:pPr marL="571500" indent="-514350">
              <a:buFont typeface="+mj-lt"/>
              <a:buAutoNum type="arabicPeriod" startAt="4"/>
            </a:pPr>
            <a:r>
              <a:rPr lang="en-GB" dirty="0"/>
              <a:t>Practise leadership qualities to create teamwork, the ability to communicate, and demonstrate moral, social and ethical </a:t>
            </a:r>
            <a:r>
              <a:rPr lang="en-GB" dirty="0" smtClean="0"/>
              <a:t>responsibility.</a:t>
            </a:r>
          </a:p>
          <a:p>
            <a:pPr marL="571500" indent="-514350">
              <a:buFont typeface="+mj-lt"/>
              <a:buAutoNum type="arabicPeriod" startAt="4"/>
            </a:pPr>
            <a:r>
              <a:rPr lang="en-GB" dirty="0" smtClean="0"/>
              <a:t>Uphold Bahasa </a:t>
            </a:r>
            <a:r>
              <a:rPr lang="en-GB" dirty="0" err="1" smtClean="0"/>
              <a:t>Melayu</a:t>
            </a:r>
            <a:r>
              <a:rPr lang="en-GB" dirty="0" smtClean="0"/>
              <a:t> as a language of knowledge and strengthen the use of the English language to communicate competently.</a:t>
            </a:r>
            <a:endParaRPr lang="ms-MY" dirty="0" smtClean="0"/>
          </a:p>
        </p:txBody>
      </p:sp>
    </p:spTree>
    <p:extLst>
      <p:ext uri="{BB962C8B-B14F-4D97-AF65-F5344CB8AC3E}">
        <p14:creationId xmlns:p14="http://schemas.microsoft.com/office/powerpoint/2010/main" val="28162466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87562"/>
          </a:xfrm>
        </p:spPr>
        <p:txBody>
          <a:bodyPr>
            <a:normAutofit/>
          </a:bodyPr>
          <a:lstStyle/>
          <a:p>
            <a:r>
              <a:rPr lang="en-US" dirty="0" smtClean="0">
                <a:solidFill>
                  <a:srgbClr val="FFFF00"/>
                </a:solidFill>
              </a:rPr>
              <a:t>What kind of teacher will you be after completing this course?</a:t>
            </a:r>
            <a:endParaRPr lang="en-GB" dirty="0">
              <a:solidFill>
                <a:srgbClr val="FFFF00"/>
              </a:solidFill>
            </a:endParaRPr>
          </a:p>
        </p:txBody>
      </p:sp>
      <p:sp>
        <p:nvSpPr>
          <p:cNvPr id="3" name="Content Placeholder 2"/>
          <p:cNvSpPr>
            <a:spLocks noGrp="1"/>
          </p:cNvSpPr>
          <p:nvPr>
            <p:ph idx="1"/>
          </p:nvPr>
        </p:nvSpPr>
        <p:spPr>
          <a:xfrm>
            <a:off x="457200" y="2286000"/>
            <a:ext cx="8229600" cy="4800600"/>
          </a:xfrm>
        </p:spPr>
        <p:txBody>
          <a:bodyPr numCol="2">
            <a:normAutofit lnSpcReduction="10000"/>
          </a:bodyPr>
          <a:lstStyle/>
          <a:p>
            <a:r>
              <a:rPr lang="ms-MY" dirty="0" smtClean="0"/>
              <a:t>Based on PEO / PLO</a:t>
            </a:r>
            <a:endParaRPr lang="en-GB" i="1" dirty="0" smtClean="0"/>
          </a:p>
          <a:p>
            <a:r>
              <a:rPr lang="en-US" dirty="0" smtClean="0"/>
              <a:t>Keywords</a:t>
            </a:r>
            <a:r>
              <a:rPr lang="en-US" i="1" dirty="0" smtClean="0"/>
              <a:t>:</a:t>
            </a:r>
          </a:p>
          <a:p>
            <a:pPr marL="971550" lvl="1" indent="-514350">
              <a:buFont typeface="+mj-lt"/>
              <a:buAutoNum type="arabicPeriod"/>
            </a:pPr>
            <a:r>
              <a:rPr lang="en-GB" dirty="0" smtClean="0"/>
              <a:t>Knowledge</a:t>
            </a:r>
          </a:p>
          <a:p>
            <a:pPr marL="971550" lvl="1" indent="-514350">
              <a:buFont typeface="+mj-lt"/>
              <a:buAutoNum type="arabicPeriod"/>
            </a:pPr>
            <a:r>
              <a:rPr lang="en-US" dirty="0" smtClean="0"/>
              <a:t>Model / apply</a:t>
            </a:r>
          </a:p>
          <a:p>
            <a:pPr marL="971550" lvl="1" indent="-514350">
              <a:buFont typeface="+mj-lt"/>
              <a:buAutoNum type="arabicPeriod"/>
            </a:pPr>
            <a:r>
              <a:rPr lang="en-US" dirty="0" smtClean="0"/>
              <a:t>Thinking skills</a:t>
            </a:r>
          </a:p>
          <a:p>
            <a:pPr marL="971550" lvl="1" indent="-514350">
              <a:buFont typeface="+mj-lt"/>
              <a:buAutoNum type="arabicPeriod"/>
            </a:pPr>
            <a:r>
              <a:rPr lang="en-US" dirty="0" smtClean="0"/>
              <a:t>Communicate/ cooperate</a:t>
            </a:r>
          </a:p>
          <a:p>
            <a:pPr marL="971550" lvl="1" indent="-514350">
              <a:buFont typeface="+mj-lt"/>
              <a:buAutoNum type="arabicPeriod"/>
            </a:pPr>
            <a:r>
              <a:rPr lang="en-US" dirty="0" smtClean="0"/>
              <a:t>Team</a:t>
            </a:r>
          </a:p>
          <a:p>
            <a:pPr marL="971550" lvl="1" indent="-514350">
              <a:buFont typeface="+mj-lt"/>
              <a:buAutoNum type="arabicPeriod"/>
            </a:pPr>
            <a:endParaRPr lang="en-US" dirty="0" smtClean="0"/>
          </a:p>
          <a:p>
            <a:pPr marL="971550" lvl="1" indent="-514350">
              <a:buFont typeface="+mj-lt"/>
              <a:buAutoNum type="arabicPeriod"/>
            </a:pPr>
            <a:endParaRPr lang="en-US" dirty="0" smtClean="0"/>
          </a:p>
          <a:p>
            <a:pPr marL="971550" lvl="1" indent="-514350">
              <a:buFont typeface="+mj-lt"/>
              <a:buAutoNum type="arabicPeriod"/>
            </a:pPr>
            <a:endParaRPr lang="en-US" dirty="0"/>
          </a:p>
          <a:p>
            <a:pPr marL="971550" lvl="1" indent="-514350">
              <a:buFont typeface="+mj-lt"/>
              <a:buAutoNum type="arabicPeriod"/>
            </a:pPr>
            <a:endParaRPr lang="en-US" dirty="0" smtClean="0"/>
          </a:p>
          <a:p>
            <a:pPr marL="971550" lvl="1" indent="-514350">
              <a:buFont typeface="+mj-lt"/>
              <a:buAutoNum type="arabicPeriod"/>
            </a:pPr>
            <a:r>
              <a:rPr lang="en-US" dirty="0" smtClean="0"/>
              <a:t>Values</a:t>
            </a:r>
          </a:p>
          <a:p>
            <a:pPr marL="971550" lvl="1" indent="-514350">
              <a:buFont typeface="+mj-lt"/>
              <a:buAutoNum type="arabicPeriod"/>
            </a:pPr>
            <a:r>
              <a:rPr lang="en-US" dirty="0" smtClean="0"/>
              <a:t>Life-long learning</a:t>
            </a:r>
          </a:p>
          <a:p>
            <a:pPr marL="971550" lvl="1" indent="-514350">
              <a:buFont typeface="+mj-lt"/>
              <a:buAutoNum type="arabicPeriod"/>
            </a:pPr>
            <a:r>
              <a:rPr lang="en-US" dirty="0" smtClean="0"/>
              <a:t>Managerial/ </a:t>
            </a:r>
            <a:r>
              <a:rPr lang="en-GB" dirty="0" err="1" smtClean="0"/>
              <a:t>entrepreneuria</a:t>
            </a:r>
            <a:r>
              <a:rPr lang="en-US" dirty="0" smtClean="0"/>
              <a:t>l</a:t>
            </a:r>
          </a:p>
          <a:p>
            <a:pPr marL="971550" lvl="1" indent="-514350">
              <a:buFont typeface="+mj-lt"/>
              <a:buAutoNum type="arabicPeriod"/>
            </a:pPr>
            <a:r>
              <a:rPr lang="en-US" dirty="0" smtClean="0"/>
              <a:t>Leadership</a:t>
            </a:r>
          </a:p>
          <a:p>
            <a:pPr marL="971550" lvl="1" indent="-514350">
              <a:buFont typeface="+mj-lt"/>
              <a:buAutoNum type="arabicPeriod"/>
            </a:pPr>
            <a:endParaRPr lang="en-US" dirty="0" smtClean="0"/>
          </a:p>
          <a:p>
            <a:pPr marL="971550" lvl="1" indent="-514350">
              <a:buFont typeface="+mj-lt"/>
              <a:buAutoNum type="arabicPeriod"/>
            </a:pPr>
            <a:endParaRPr lang="en-US" dirty="0" smtClean="0"/>
          </a:p>
          <a:p>
            <a:pPr lvl="1"/>
            <a:endParaRPr lang="ms-MY" dirty="0" smtClean="0"/>
          </a:p>
        </p:txBody>
      </p:sp>
    </p:spTree>
    <p:extLst>
      <p:ext uri="{BB962C8B-B14F-4D97-AF65-F5344CB8AC3E}">
        <p14:creationId xmlns:p14="http://schemas.microsoft.com/office/powerpoint/2010/main" val="3987209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37"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out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37"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out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37"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outVertic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37" fill="hold" grpId="0" nodeType="clickEffect">
                                  <p:stCondLst>
                                    <p:cond delay="0"/>
                                  </p:stCondLst>
                                  <p:childTnLst>
                                    <p:set>
                                      <p:cBhvr>
                                        <p:cTn id="41" dur="1" fill="hold">
                                          <p:stCondLst>
                                            <p:cond delay="0"/>
                                          </p:stCondLst>
                                        </p:cTn>
                                        <p:tgtEl>
                                          <p:spTgt spid="3">
                                            <p:txEl>
                                              <p:pRg st="11" end="11"/>
                                            </p:txEl>
                                          </p:spTgt>
                                        </p:tgtEl>
                                        <p:attrNameLst>
                                          <p:attrName>style.visibility</p:attrName>
                                        </p:attrNameLst>
                                      </p:cBhvr>
                                      <p:to>
                                        <p:strVal val="visible"/>
                                      </p:to>
                                    </p:set>
                                    <p:animEffect transition="in" filter="barn(outVertical)">
                                      <p:cBhvr>
                                        <p:cTn id="42" dur="500"/>
                                        <p:tgtEl>
                                          <p:spTgt spid="3">
                                            <p:txEl>
                                              <p:pRg st="11" end="1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37" fill="hold" grpId="0" nodeType="click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animEffect transition="in" filter="barn(outVertical)">
                                      <p:cBhvr>
                                        <p:cTn id="47" dur="500"/>
                                        <p:tgtEl>
                                          <p:spTgt spid="3">
                                            <p:txEl>
                                              <p:pRg st="12" end="12"/>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37" fill="hold" grpId="0" nodeType="clickEffect">
                                  <p:stCondLst>
                                    <p:cond delay="0"/>
                                  </p:stCondLst>
                                  <p:childTnLst>
                                    <p:set>
                                      <p:cBhvr>
                                        <p:cTn id="51" dur="1" fill="hold">
                                          <p:stCondLst>
                                            <p:cond delay="0"/>
                                          </p:stCondLst>
                                        </p:cTn>
                                        <p:tgtEl>
                                          <p:spTgt spid="3">
                                            <p:txEl>
                                              <p:pRg st="13" end="13"/>
                                            </p:txEl>
                                          </p:spTgt>
                                        </p:tgtEl>
                                        <p:attrNameLst>
                                          <p:attrName>style.visibility</p:attrName>
                                        </p:attrNameLst>
                                      </p:cBhvr>
                                      <p:to>
                                        <p:strVal val="visible"/>
                                      </p:to>
                                    </p:set>
                                    <p:animEffect transition="in" filter="barn(outVertical)">
                                      <p:cBhvr>
                                        <p:cTn id="52" dur="500"/>
                                        <p:tgtEl>
                                          <p:spTgt spid="3">
                                            <p:txEl>
                                              <p:pRg st="13" end="1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37" fill="hold" grpId="0" nodeType="clickEffect">
                                  <p:stCondLst>
                                    <p:cond delay="0"/>
                                  </p:stCondLst>
                                  <p:childTnLst>
                                    <p:set>
                                      <p:cBhvr>
                                        <p:cTn id="56" dur="1" fill="hold">
                                          <p:stCondLst>
                                            <p:cond delay="0"/>
                                          </p:stCondLst>
                                        </p:cTn>
                                        <p:tgtEl>
                                          <p:spTgt spid="3">
                                            <p:txEl>
                                              <p:pRg st="14" end="14"/>
                                            </p:txEl>
                                          </p:spTgt>
                                        </p:tgtEl>
                                        <p:attrNameLst>
                                          <p:attrName>style.visibility</p:attrName>
                                        </p:attrNameLst>
                                      </p:cBhvr>
                                      <p:to>
                                        <p:strVal val="visible"/>
                                      </p:to>
                                    </p:set>
                                    <p:animEffect transition="in" filter="barn(outVertical)">
                                      <p:cBhvr>
                                        <p:cTn id="57"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solidFill>
                  <a:srgbClr val="FFFF00"/>
                </a:solidFill>
              </a:rPr>
              <a:t>PLOs</a:t>
            </a:r>
            <a:endParaRPr lang="en-GB" dirty="0">
              <a:solidFill>
                <a:srgbClr val="FFFF00"/>
              </a:solidFill>
            </a:endParaRPr>
          </a:p>
        </p:txBody>
      </p:sp>
      <p:sp>
        <p:nvSpPr>
          <p:cNvPr id="3" name="Content Placeholder 2"/>
          <p:cNvSpPr>
            <a:spLocks noGrp="1"/>
          </p:cNvSpPr>
          <p:nvPr>
            <p:ph idx="1"/>
          </p:nvPr>
        </p:nvSpPr>
        <p:spPr>
          <a:xfrm>
            <a:off x="457200" y="1143000"/>
            <a:ext cx="8229600" cy="4983163"/>
          </a:xfrm>
        </p:spPr>
        <p:txBody>
          <a:bodyPr>
            <a:normAutofit fontScale="85000" lnSpcReduction="10000"/>
          </a:bodyPr>
          <a:lstStyle/>
          <a:p>
            <a:pPr marL="571500" indent="-514350">
              <a:buFont typeface="+mj-lt"/>
              <a:buAutoNum type="arabicPeriod"/>
            </a:pPr>
            <a:r>
              <a:rPr lang="en-GB" dirty="0" smtClean="0"/>
              <a:t>Use </a:t>
            </a:r>
            <a:r>
              <a:rPr lang="en-GB" dirty="0">
                <a:solidFill>
                  <a:srgbClr val="FFFF00"/>
                </a:solidFill>
              </a:rPr>
              <a:t>knowledge</a:t>
            </a:r>
            <a:r>
              <a:rPr lang="en-GB" dirty="0"/>
              <a:t> about the English language as well as knowledge and understanding of the theories and principles for the teaching and learning of English as a Second Language. </a:t>
            </a:r>
            <a:endParaRPr lang="en-GB" dirty="0" smtClean="0"/>
          </a:p>
          <a:p>
            <a:pPr marL="571500" indent="-514350">
              <a:buFont typeface="+mj-lt"/>
              <a:buAutoNum type="arabicPeriod"/>
            </a:pPr>
            <a:r>
              <a:rPr lang="en-GB" dirty="0">
                <a:solidFill>
                  <a:srgbClr val="FFFF00"/>
                </a:solidFill>
              </a:rPr>
              <a:t>Model</a:t>
            </a:r>
            <a:r>
              <a:rPr lang="en-GB" dirty="0"/>
              <a:t> the correct and appropriate use of the English language and </a:t>
            </a:r>
            <a:r>
              <a:rPr lang="en-GB" dirty="0">
                <a:solidFill>
                  <a:srgbClr val="FFFF00"/>
                </a:solidFill>
              </a:rPr>
              <a:t>apply</a:t>
            </a:r>
            <a:r>
              <a:rPr lang="en-GB" dirty="0"/>
              <a:t> knowledge of pedagogical theories and principles to create learning experiences according to the level of pupils’ development</a:t>
            </a:r>
            <a:r>
              <a:rPr lang="en-GB" dirty="0" smtClean="0"/>
              <a:t>.</a:t>
            </a:r>
          </a:p>
          <a:p>
            <a:pPr marL="571500" indent="-514350">
              <a:buFont typeface="+mj-lt"/>
              <a:buAutoNum type="arabicPeriod"/>
            </a:pPr>
            <a:r>
              <a:rPr lang="en-GB" dirty="0"/>
              <a:t>Apply reflective practices, problem-solving skills, scientific skills, research skills and creative and critical </a:t>
            </a:r>
            <a:r>
              <a:rPr lang="en-GB" dirty="0">
                <a:solidFill>
                  <a:srgbClr val="FFFF00"/>
                </a:solidFill>
              </a:rPr>
              <a:t>thinking skills </a:t>
            </a:r>
            <a:r>
              <a:rPr lang="en-GB" dirty="0"/>
              <a:t>in the Teaching of English as a Second Language</a:t>
            </a:r>
            <a:r>
              <a:rPr lang="en-GB" dirty="0" smtClean="0"/>
              <a:t>.</a:t>
            </a:r>
          </a:p>
        </p:txBody>
      </p:sp>
    </p:spTree>
    <p:extLst>
      <p:ext uri="{BB962C8B-B14F-4D97-AF65-F5344CB8AC3E}">
        <p14:creationId xmlns:p14="http://schemas.microsoft.com/office/powerpoint/2010/main" val="455406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solidFill>
                  <a:srgbClr val="FFFF00"/>
                </a:solidFill>
              </a:rPr>
              <a:t>PLOs</a:t>
            </a:r>
            <a:endParaRPr lang="en-GB" dirty="0">
              <a:solidFill>
                <a:srgbClr val="FFFF00"/>
              </a:solidFill>
            </a:endParaRPr>
          </a:p>
        </p:txBody>
      </p:sp>
      <p:sp>
        <p:nvSpPr>
          <p:cNvPr id="3" name="Content Placeholder 2"/>
          <p:cNvSpPr>
            <a:spLocks noGrp="1"/>
          </p:cNvSpPr>
          <p:nvPr>
            <p:ph idx="1"/>
          </p:nvPr>
        </p:nvSpPr>
        <p:spPr>
          <a:xfrm>
            <a:off x="457200" y="1143000"/>
            <a:ext cx="8229600" cy="4983163"/>
          </a:xfrm>
        </p:spPr>
        <p:txBody>
          <a:bodyPr>
            <a:normAutofit/>
          </a:bodyPr>
          <a:lstStyle/>
          <a:p>
            <a:pPr marL="571500" indent="-514350">
              <a:buFont typeface="+mj-lt"/>
              <a:buAutoNum type="arabicPeriod" startAt="4"/>
            </a:pPr>
            <a:r>
              <a:rPr lang="en-GB" dirty="0" smtClean="0">
                <a:solidFill>
                  <a:srgbClr val="FFFF00"/>
                </a:solidFill>
              </a:rPr>
              <a:t>Communicate</a:t>
            </a:r>
            <a:r>
              <a:rPr lang="en-GB" dirty="0" smtClean="0"/>
              <a:t> </a:t>
            </a:r>
            <a:r>
              <a:rPr lang="en-GB" dirty="0"/>
              <a:t>and </a:t>
            </a:r>
            <a:r>
              <a:rPr lang="en-GB" dirty="0">
                <a:solidFill>
                  <a:srgbClr val="FFFF00"/>
                </a:solidFill>
              </a:rPr>
              <a:t>cooperate</a:t>
            </a:r>
            <a:r>
              <a:rPr lang="en-GB" dirty="0"/>
              <a:t> effectively with various parties locally and globally</a:t>
            </a:r>
            <a:r>
              <a:rPr lang="en-GB" dirty="0" smtClean="0"/>
              <a:t>.</a:t>
            </a:r>
          </a:p>
          <a:p>
            <a:pPr marL="571500" indent="-514350">
              <a:buFont typeface="+mj-lt"/>
              <a:buAutoNum type="arabicPeriod" startAt="4"/>
            </a:pPr>
            <a:r>
              <a:rPr lang="en-GB" dirty="0"/>
              <a:t>Demonstrate the ability for, and show commitment and responsibility in working as a </a:t>
            </a:r>
            <a:r>
              <a:rPr lang="en-GB" dirty="0">
                <a:solidFill>
                  <a:srgbClr val="FFFF00"/>
                </a:solidFill>
              </a:rPr>
              <a:t>team</a:t>
            </a:r>
            <a:r>
              <a:rPr lang="en-GB" dirty="0" smtClean="0"/>
              <a:t>.</a:t>
            </a:r>
          </a:p>
          <a:p>
            <a:pPr marL="571500" indent="-514350">
              <a:buFont typeface="+mj-lt"/>
              <a:buAutoNum type="arabicPeriod" startAt="4"/>
            </a:pPr>
            <a:r>
              <a:rPr lang="en-GB" dirty="0"/>
              <a:t>Practise </a:t>
            </a:r>
            <a:r>
              <a:rPr lang="en-GB" dirty="0">
                <a:solidFill>
                  <a:srgbClr val="FFFF00"/>
                </a:solidFill>
              </a:rPr>
              <a:t>values</a:t>
            </a:r>
            <a:r>
              <a:rPr lang="en-GB" dirty="0"/>
              <a:t>, ethics, morality and professionalism in the teaching profession. </a:t>
            </a:r>
            <a:endParaRPr lang="en-GB" dirty="0" smtClean="0"/>
          </a:p>
        </p:txBody>
      </p:sp>
    </p:spTree>
    <p:extLst>
      <p:ext uri="{BB962C8B-B14F-4D97-AF65-F5344CB8AC3E}">
        <p14:creationId xmlns:p14="http://schemas.microsoft.com/office/powerpoint/2010/main" val="2856710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solidFill>
                  <a:srgbClr val="FFFF00"/>
                </a:solidFill>
              </a:rPr>
              <a:t>PLOs</a:t>
            </a:r>
            <a:endParaRPr lang="en-GB" dirty="0">
              <a:solidFill>
                <a:srgbClr val="FFFF00"/>
              </a:solidFill>
            </a:endParaRPr>
          </a:p>
        </p:txBody>
      </p:sp>
      <p:sp>
        <p:nvSpPr>
          <p:cNvPr id="3" name="Content Placeholder 2"/>
          <p:cNvSpPr>
            <a:spLocks noGrp="1"/>
          </p:cNvSpPr>
          <p:nvPr>
            <p:ph idx="1"/>
          </p:nvPr>
        </p:nvSpPr>
        <p:spPr>
          <a:xfrm>
            <a:off x="457200" y="1143000"/>
            <a:ext cx="8229600" cy="4983163"/>
          </a:xfrm>
        </p:spPr>
        <p:txBody>
          <a:bodyPr>
            <a:normAutofit/>
          </a:bodyPr>
          <a:lstStyle/>
          <a:p>
            <a:pPr marL="571500" indent="-514350">
              <a:buFont typeface="+mj-lt"/>
              <a:buAutoNum type="arabicPeriod" startAt="7"/>
            </a:pPr>
            <a:r>
              <a:rPr lang="en-GB" dirty="0" smtClean="0"/>
              <a:t>Recognise </a:t>
            </a:r>
            <a:r>
              <a:rPr lang="en-GB" dirty="0"/>
              <a:t>the need and capacity for continuous personal improvement by accessing, analysing and applying new knowledge to engage in </a:t>
            </a:r>
            <a:r>
              <a:rPr lang="en-GB" dirty="0">
                <a:solidFill>
                  <a:srgbClr val="FFFF00"/>
                </a:solidFill>
              </a:rPr>
              <a:t>life-long learning</a:t>
            </a:r>
            <a:r>
              <a:rPr lang="en-GB" dirty="0" smtClean="0">
                <a:solidFill>
                  <a:srgbClr val="FFFF00"/>
                </a:solidFill>
              </a:rPr>
              <a:t>.</a:t>
            </a:r>
          </a:p>
          <a:p>
            <a:pPr marL="571500" indent="-514350">
              <a:buFont typeface="+mj-lt"/>
              <a:buAutoNum type="arabicPeriod" startAt="7"/>
            </a:pPr>
            <a:r>
              <a:rPr lang="en-GB" dirty="0"/>
              <a:t>Demonstrate </a:t>
            </a:r>
            <a:r>
              <a:rPr lang="en-GB" dirty="0">
                <a:solidFill>
                  <a:srgbClr val="FFFF00"/>
                </a:solidFill>
              </a:rPr>
              <a:t>managerial and entrepreneurial </a:t>
            </a:r>
            <a:r>
              <a:rPr lang="en-GB" dirty="0"/>
              <a:t>skills in responding to current trends and changes in education. </a:t>
            </a:r>
            <a:endParaRPr lang="en-GB" dirty="0" smtClean="0"/>
          </a:p>
          <a:p>
            <a:pPr marL="571500" indent="-514350">
              <a:buFont typeface="+mj-lt"/>
              <a:buAutoNum type="arabicPeriod" startAt="7"/>
            </a:pPr>
            <a:r>
              <a:rPr lang="en-GB" dirty="0"/>
              <a:t>Demonstrate responsibility in effective </a:t>
            </a:r>
            <a:r>
              <a:rPr lang="en-GB" dirty="0">
                <a:solidFill>
                  <a:srgbClr val="FFFF00"/>
                </a:solidFill>
              </a:rPr>
              <a:t>leadership</a:t>
            </a:r>
            <a:r>
              <a:rPr lang="en-GB" dirty="0"/>
              <a:t>. </a:t>
            </a:r>
            <a:endParaRPr lang="en-US" i="1" dirty="0" smtClean="0"/>
          </a:p>
          <a:p>
            <a:pPr lvl="1"/>
            <a:endParaRPr lang="ms-MY" dirty="0" smtClean="0"/>
          </a:p>
        </p:txBody>
      </p:sp>
    </p:spTree>
    <p:extLst>
      <p:ext uri="{BB962C8B-B14F-4D97-AF65-F5344CB8AC3E}">
        <p14:creationId xmlns:p14="http://schemas.microsoft.com/office/powerpoint/2010/main" val="3929806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solidFill>
                  <a:srgbClr val="FFFF00"/>
                </a:solidFill>
              </a:rPr>
              <a:t>Entry / </a:t>
            </a:r>
            <a:r>
              <a:rPr lang="en-US" dirty="0" err="1" smtClean="0">
                <a:solidFill>
                  <a:srgbClr val="FFFF00"/>
                </a:solidFill>
              </a:rPr>
              <a:t>programme</a:t>
            </a:r>
            <a:r>
              <a:rPr lang="en-US" dirty="0" smtClean="0">
                <a:solidFill>
                  <a:srgbClr val="FFFF00"/>
                </a:solidFill>
              </a:rPr>
              <a:t> structure</a:t>
            </a:r>
            <a:endParaRPr lang="en-GB" dirty="0">
              <a:solidFill>
                <a:srgbClr val="FFFF00"/>
              </a:solidFill>
            </a:endParaRPr>
          </a:p>
        </p:txBody>
      </p:sp>
      <p:sp>
        <p:nvSpPr>
          <p:cNvPr id="3" name="Content Placeholder 2"/>
          <p:cNvSpPr>
            <a:spLocks noGrp="1"/>
          </p:cNvSpPr>
          <p:nvPr>
            <p:ph idx="1"/>
          </p:nvPr>
        </p:nvSpPr>
        <p:spPr>
          <a:xfrm>
            <a:off x="457200" y="1143000"/>
            <a:ext cx="8229600" cy="5410200"/>
          </a:xfrm>
        </p:spPr>
        <p:txBody>
          <a:bodyPr>
            <a:normAutofit/>
          </a:bodyPr>
          <a:lstStyle/>
          <a:p>
            <a:pPr marL="514350" indent="-514350">
              <a:buFont typeface="+mj-lt"/>
              <a:buAutoNum type="arabicPeriod"/>
            </a:pPr>
            <a:r>
              <a:rPr lang="en-US" dirty="0" smtClean="0"/>
              <a:t>How did you find out about this </a:t>
            </a:r>
            <a:r>
              <a:rPr lang="en-US" dirty="0" err="1" smtClean="0"/>
              <a:t>programme</a:t>
            </a:r>
            <a:r>
              <a:rPr lang="en-US" dirty="0" smtClean="0"/>
              <a:t>?</a:t>
            </a:r>
          </a:p>
          <a:p>
            <a:pPr marL="514350" indent="-514350">
              <a:buFont typeface="+mj-lt"/>
              <a:buAutoNum type="arabicPeriod"/>
            </a:pPr>
            <a:r>
              <a:rPr lang="en-US" dirty="0" smtClean="0"/>
              <a:t>How did you apply for it? </a:t>
            </a:r>
          </a:p>
          <a:p>
            <a:pPr marL="514350" indent="-514350">
              <a:buFont typeface="+mj-lt"/>
              <a:buAutoNum type="arabicPeriod"/>
            </a:pPr>
            <a:r>
              <a:rPr lang="en-US" dirty="0" smtClean="0"/>
              <a:t>Why did you choose to study in IPGKTAR?</a:t>
            </a:r>
          </a:p>
          <a:p>
            <a:pPr marL="514350" indent="-514350">
              <a:buFont typeface="+mj-lt"/>
              <a:buAutoNum type="arabicPeriod"/>
            </a:pPr>
            <a:r>
              <a:rPr lang="en-US" dirty="0"/>
              <a:t>Describe the selection process.</a:t>
            </a:r>
          </a:p>
          <a:p>
            <a:pPr marL="514350" indent="-514350">
              <a:buFont typeface="+mj-lt"/>
              <a:buAutoNum type="arabicPeriod"/>
            </a:pPr>
            <a:r>
              <a:rPr lang="en-US" dirty="0" smtClean="0"/>
              <a:t>How long is the entire course?</a:t>
            </a:r>
          </a:p>
          <a:p>
            <a:pPr marL="514350" indent="-514350">
              <a:buFont typeface="+mj-lt"/>
              <a:buAutoNum type="arabicPeriod"/>
            </a:pPr>
            <a:r>
              <a:rPr lang="en-US" dirty="0" smtClean="0"/>
              <a:t>Tell me what this </a:t>
            </a:r>
            <a:r>
              <a:rPr lang="en-US" dirty="0" err="1" smtClean="0"/>
              <a:t>programme</a:t>
            </a:r>
            <a:r>
              <a:rPr lang="en-US" dirty="0" smtClean="0"/>
              <a:t> covers.</a:t>
            </a:r>
          </a:p>
          <a:p>
            <a:pPr marL="514350" indent="-514350">
              <a:buFont typeface="+mj-lt"/>
              <a:buAutoNum type="arabicPeriod"/>
            </a:pPr>
            <a:r>
              <a:rPr lang="en-US" dirty="0"/>
              <a:t>How do the various components of the </a:t>
            </a:r>
            <a:r>
              <a:rPr lang="en-US" dirty="0" err="1"/>
              <a:t>programme</a:t>
            </a:r>
            <a:r>
              <a:rPr lang="en-US" dirty="0"/>
              <a:t> help you to become an English </a:t>
            </a:r>
            <a:r>
              <a:rPr lang="en-GB" dirty="0"/>
              <a:t>Language</a:t>
            </a:r>
            <a:r>
              <a:rPr lang="en-US" dirty="0"/>
              <a:t> teacher</a:t>
            </a:r>
            <a:r>
              <a:rPr lang="en-US" dirty="0" smtClean="0"/>
              <a:t>? </a:t>
            </a:r>
          </a:p>
        </p:txBody>
      </p:sp>
    </p:spTree>
    <p:extLst>
      <p:ext uri="{BB962C8B-B14F-4D97-AF65-F5344CB8AC3E}">
        <p14:creationId xmlns:p14="http://schemas.microsoft.com/office/powerpoint/2010/main" val="4132790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37"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out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37"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out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37"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outVertic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435</TotalTime>
  <Words>1396</Words>
  <Application>Microsoft Office PowerPoint</Application>
  <PresentationFormat>On-screen Show (4:3)</PresentationFormat>
  <Paragraphs>146</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Simulated interview</vt:lpstr>
      <vt:lpstr>What is the degree that you will receive after completing this course?</vt:lpstr>
      <vt:lpstr>What are the objectives of this programme?</vt:lpstr>
      <vt:lpstr>Complete the PEOs</vt:lpstr>
      <vt:lpstr>What kind of teacher will you be after completing this course?</vt:lpstr>
      <vt:lpstr>PLOs</vt:lpstr>
      <vt:lpstr>PLOs</vt:lpstr>
      <vt:lpstr>PLOs</vt:lpstr>
      <vt:lpstr>Entry / programme structure</vt:lpstr>
      <vt:lpstr>Entry / programme structure</vt:lpstr>
      <vt:lpstr>Major</vt:lpstr>
      <vt:lpstr>Major</vt:lpstr>
      <vt:lpstr>Professional Practice</vt:lpstr>
      <vt:lpstr>Professional Practice</vt:lpstr>
      <vt:lpstr>Professional Practice</vt:lpstr>
      <vt:lpstr>Action Research</vt:lpstr>
      <vt:lpstr>Facilities &amp; services</vt:lpstr>
      <vt:lpstr>Facilities &amp; services</vt:lpstr>
      <vt:lpstr>Facilities &amp; services</vt:lpstr>
      <vt:lpstr>Staff</vt:lpstr>
      <vt:lpstr>Future employment</vt:lpstr>
      <vt:lpstr>CPT/APTIS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Simulated interview</dc:title>
  <dc:creator>Theen punya</dc:creator>
  <cp:lastModifiedBy>user</cp:lastModifiedBy>
  <cp:revision>29</cp:revision>
  <cp:lastPrinted>2014-10-19T23:30:01Z</cp:lastPrinted>
  <dcterms:created xsi:type="dcterms:W3CDTF">2006-08-16T00:00:00Z</dcterms:created>
  <dcterms:modified xsi:type="dcterms:W3CDTF">2014-10-22T08:48:14Z</dcterms:modified>
</cp:coreProperties>
</file>