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73" r:id="rId2"/>
    <p:sldId id="283" r:id="rId3"/>
    <p:sldId id="284" r:id="rId4"/>
    <p:sldId id="285" r:id="rId5"/>
    <p:sldId id="286" r:id="rId6"/>
    <p:sldId id="258" r:id="rId7"/>
    <p:sldId id="259" r:id="rId8"/>
    <p:sldId id="262" r:id="rId9"/>
    <p:sldId id="280" r:id="rId10"/>
    <p:sldId id="264" r:id="rId11"/>
    <p:sldId id="265" r:id="rId12"/>
    <p:sldId id="266" r:id="rId13"/>
    <p:sldId id="267" r:id="rId14"/>
    <p:sldId id="268" r:id="rId15"/>
    <p:sldId id="269" r:id="rId16"/>
    <p:sldId id="288" r:id="rId17"/>
    <p:sldId id="281" r:id="rId18"/>
    <p:sldId id="289" r:id="rId19"/>
    <p:sldId id="290" r:id="rId20"/>
    <p:sldId id="291" r:id="rId21"/>
    <p:sldId id="292" r:id="rId22"/>
    <p:sldId id="293" r:id="rId23"/>
    <p:sldId id="270" r:id="rId24"/>
    <p:sldId id="29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24 Jun 2014</a:t>
            </a:r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F3AC49-318F-4D0D-A25C-D7B47937616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2899753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24 Jun 2014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20548-2BB0-4077-8ECA-A701B325F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6483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8F843-41BC-41C3-90F4-B51EC54D6EBA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24 Jun 2014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BCDBE-CEC8-4A41-8F11-AC293B752B21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24 Jun 2014</a:t>
            </a:r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ms-MY" altLang="en-US" smtClean="0">
              <a:latin typeface="Arial" charset="0"/>
            </a:endParaRPr>
          </a:p>
        </p:txBody>
      </p:sp>
      <p:sp>
        <p:nvSpPr>
          <p:cNvPr id="38916" name="Footer Placeholder 3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ujka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24 Jun 2014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BE73C-9BF2-4249-BF46-315EC99A747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24 Jun 2014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BE73C-9BF2-4249-BF46-315EC99A7478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24 Jun 2014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BE73C-9BF2-4249-BF46-315EC99A7478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24 Jun 2014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BE73C-9BF2-4249-BF46-315EC99A7478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24 Jun 2014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BE73C-9BF2-4249-BF46-315EC99A7478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24 Jun 2014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4A30-0DBE-47B0-9B69-C52D66D951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24A30-0DBE-47B0-9B69-C52D66D951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3B04D-A81F-4F07-94DE-2C56AEADB81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TE3093_Maklumat%20Kursus%20&amp;%20Panduan%20Mingguan.doc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uka%20Depan%20Fail%20P&amp;P%20Pelajar.docx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Spine%20Fail%20P&amp;P%20Pelajar.docx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t0.gstatic.com/images?q=tbn:ANd9GcSVoMMzYT7LYIHyMeB7QX3w1miU-A7fQECkj0_tWbk5XnBXr_FjW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438400"/>
            <a:ext cx="4572000" cy="20932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520005"/>
            <a:ext cx="9144000" cy="138499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JK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Pengakreditasian</a:t>
            </a:r>
            <a:endParaRPr lang="en-US" sz="2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Institut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Guru</a:t>
            </a:r>
          </a:p>
          <a:p>
            <a:pPr algn="r"/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Kampus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Abdul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Razak</a:t>
            </a:r>
            <a:endParaRPr lang="en-US" sz="2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141893"/>
            <a:ext cx="9144000" cy="95410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Jaminan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Kualiti</a:t>
            </a:r>
            <a:endParaRPr lang="en-US" sz="2800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Tinggi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Malaysia</a:t>
            </a:r>
            <a:endParaRPr lang="en-US" sz="2800" i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63836" y="2199144"/>
            <a:ext cx="3886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TAKLIMAT MQA</a:t>
            </a:r>
          </a:p>
          <a:p>
            <a:r>
              <a:rPr lang="en-US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Untuk</a:t>
            </a: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Pelajar</a:t>
            </a: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PISMP </a:t>
            </a:r>
            <a:r>
              <a:rPr lang="en-US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Ambilan</a:t>
            </a: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Jun 2014</a:t>
            </a:r>
          </a:p>
          <a:p>
            <a:r>
              <a:rPr lang="en-US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oleh</a:t>
            </a: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</a:t>
            </a:r>
          </a:p>
          <a:p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Dr. </a:t>
            </a:r>
            <a:r>
              <a:rPr lang="en-US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Gan</a:t>
            </a: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We Ling</a:t>
            </a:r>
          </a:p>
          <a:p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Dr. Ho </a:t>
            </a:r>
            <a:r>
              <a:rPr lang="en-US" sz="28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Theen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PMincho" pitchFamily="18" charset="-128"/>
                <a:ea typeface="MS PMincho" pitchFamily="18" charset="-128"/>
              </a:rPr>
              <a:t>Theen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PMincho" pitchFamily="18" charset="-128"/>
              <a:ea typeface="MS PMincho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Dari </a:t>
            </a:r>
            <a:r>
              <a:rPr lang="en-US" sz="3600" dirty="0" err="1" smtClean="0">
                <a:solidFill>
                  <a:srgbClr val="FFFF00"/>
                </a:solidFill>
              </a:rPr>
              <a:t>latihan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keguruan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ke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kemenjadian</a:t>
            </a:r>
            <a:r>
              <a:rPr lang="en-US" sz="3600" dirty="0" smtClean="0">
                <a:solidFill>
                  <a:srgbClr val="FFFF00"/>
                </a:solidFill>
              </a:rPr>
              <a:t> guru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 err="1" smtClean="0"/>
              <a:t>Bagaimanakah</a:t>
            </a:r>
            <a:r>
              <a:rPr lang="en-US" sz="3200" dirty="0" smtClean="0"/>
              <a:t> </a:t>
            </a:r>
            <a:r>
              <a:rPr lang="en-US" sz="3200" dirty="0" err="1" smtClean="0"/>
              <a:t>pengalaman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semasa</a:t>
            </a:r>
            <a:r>
              <a:rPr lang="en-US" sz="3200" dirty="0" smtClean="0"/>
              <a:t> </a:t>
            </a:r>
            <a:r>
              <a:rPr lang="en-US" sz="3200" dirty="0" err="1" smtClean="0"/>
              <a:t>menjalani</a:t>
            </a:r>
            <a:r>
              <a:rPr lang="en-US" sz="3200" dirty="0" smtClean="0"/>
              <a:t> PISMP </a:t>
            </a:r>
            <a:r>
              <a:rPr lang="en-US" sz="3200" dirty="0" err="1" smtClean="0"/>
              <a:t>membantu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mencapai</a:t>
            </a:r>
            <a:r>
              <a:rPr lang="en-US" sz="3200" dirty="0" smtClean="0"/>
              <a:t> </a:t>
            </a:r>
            <a:r>
              <a:rPr lang="en-US" sz="3200" dirty="0" err="1" smtClean="0"/>
              <a:t>objektif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?</a:t>
            </a:r>
          </a:p>
          <a:p>
            <a:r>
              <a:rPr lang="en-US" sz="3200" dirty="0" smtClean="0"/>
              <a:t>APA BUKTINYA?</a:t>
            </a:r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33229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31838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APA BUKTINYA?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066800"/>
            <a:ext cx="7924800" cy="5334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sz="3200" u="sng" dirty="0" err="1" smtClean="0"/>
              <a:t>Dokumentasi</a:t>
            </a:r>
            <a:r>
              <a:rPr lang="en-US" sz="3200" dirty="0" smtClean="0"/>
              <a:t> </a:t>
            </a:r>
            <a:r>
              <a:rPr lang="en-US" sz="3200" dirty="0" err="1" smtClean="0"/>
              <a:t>kemajuan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PISMP (CV)</a:t>
            </a:r>
          </a:p>
          <a:p>
            <a:pPr lvl="1"/>
            <a:r>
              <a:rPr lang="en-US" sz="3200" dirty="0" smtClean="0"/>
              <a:t>Portfolio </a:t>
            </a:r>
            <a:r>
              <a:rPr lang="en-US" sz="3200" dirty="0" err="1" smtClean="0"/>
              <a:t>kursus</a:t>
            </a:r>
            <a:endParaRPr lang="en-US" sz="3200" dirty="0" smtClean="0"/>
          </a:p>
          <a:p>
            <a:pPr lvl="1"/>
            <a:r>
              <a:rPr lang="en-US" sz="3200" dirty="0" err="1" smtClean="0"/>
              <a:t>Kerja</a:t>
            </a:r>
            <a:r>
              <a:rPr lang="en-US" sz="3200" dirty="0" smtClean="0"/>
              <a:t> </a:t>
            </a:r>
            <a:r>
              <a:rPr lang="en-US" sz="3200" dirty="0" err="1" smtClean="0"/>
              <a:t>kursus</a:t>
            </a:r>
            <a:endParaRPr lang="en-US" sz="3200" dirty="0" smtClean="0"/>
          </a:p>
          <a:p>
            <a:pPr lvl="1"/>
            <a:r>
              <a:rPr lang="en-US" sz="3200" dirty="0" smtClean="0"/>
              <a:t>Portfolio </a:t>
            </a:r>
            <a:r>
              <a:rPr lang="en-US" sz="3200" dirty="0" err="1" smtClean="0"/>
              <a:t>praktikum</a:t>
            </a:r>
            <a:r>
              <a:rPr lang="en-US" sz="3200" dirty="0" smtClean="0"/>
              <a:t> </a:t>
            </a:r>
          </a:p>
          <a:p>
            <a:pPr lvl="1"/>
            <a:r>
              <a:rPr lang="en-US" sz="3200" dirty="0" err="1" smtClean="0"/>
              <a:t>Laporan</a:t>
            </a:r>
            <a:r>
              <a:rPr lang="en-US" sz="3200" dirty="0" smtClean="0"/>
              <a:t> BIG</a:t>
            </a:r>
          </a:p>
          <a:p>
            <a:pPr lvl="1"/>
            <a:r>
              <a:rPr lang="en-US" sz="3200" dirty="0" err="1" smtClean="0"/>
              <a:t>Keputusan</a:t>
            </a:r>
            <a:r>
              <a:rPr lang="en-US" sz="3200" dirty="0" smtClean="0"/>
              <a:t> </a:t>
            </a:r>
            <a:r>
              <a:rPr lang="en-US" sz="3200" dirty="0" err="1" smtClean="0"/>
              <a:t>peperiksaan</a:t>
            </a:r>
            <a:endParaRPr lang="en-US" sz="3200" dirty="0" smtClean="0"/>
          </a:p>
          <a:p>
            <a:pPr lvl="1"/>
            <a:r>
              <a:rPr lang="en-US" sz="3200" dirty="0" err="1" smtClean="0"/>
              <a:t>Penglibatan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pencapaian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pelbagai</a:t>
            </a:r>
            <a:r>
              <a:rPr lang="en-US" sz="3200" dirty="0" smtClean="0"/>
              <a:t> </a:t>
            </a:r>
            <a:r>
              <a:rPr lang="en-US" sz="3200" dirty="0" err="1" smtClean="0"/>
              <a:t>aktiviti</a:t>
            </a:r>
            <a:endParaRPr lang="en-US" sz="3200" dirty="0" smtClean="0"/>
          </a:p>
          <a:p>
            <a:pPr lvl="1"/>
            <a:r>
              <a:rPr lang="en-US" sz="3200" dirty="0" err="1" smtClean="0">
                <a:solidFill>
                  <a:srgbClr val="FFC000"/>
                </a:solidFill>
              </a:rPr>
              <a:t>Tindakan</a:t>
            </a:r>
            <a:r>
              <a:rPr lang="en-US" sz="3200" dirty="0" smtClean="0">
                <a:solidFill>
                  <a:srgbClr val="FFC000"/>
                </a:solidFill>
              </a:rPr>
              <a:t> </a:t>
            </a:r>
            <a:r>
              <a:rPr lang="en-US" sz="3200" dirty="0" err="1" smtClean="0">
                <a:solidFill>
                  <a:srgbClr val="FFC000"/>
                </a:solidFill>
              </a:rPr>
              <a:t>disiplin</a:t>
            </a:r>
            <a:r>
              <a:rPr lang="en-US" sz="3200" dirty="0" smtClean="0">
                <a:solidFill>
                  <a:srgbClr val="FFC000"/>
                </a:solidFill>
              </a:rPr>
              <a:t> </a:t>
            </a:r>
            <a:r>
              <a:rPr lang="en-US" sz="3200" dirty="0" err="1" smtClean="0">
                <a:solidFill>
                  <a:srgbClr val="FFC000"/>
                </a:solidFill>
              </a:rPr>
              <a:t>sekiranya</a:t>
            </a:r>
            <a:r>
              <a:rPr lang="en-US" sz="3200" dirty="0" smtClean="0">
                <a:solidFill>
                  <a:srgbClr val="FFC000"/>
                </a:solidFill>
              </a:rPr>
              <a:t> </a:t>
            </a:r>
            <a:r>
              <a:rPr lang="en-US" sz="3200" dirty="0" err="1" smtClean="0">
                <a:solidFill>
                  <a:srgbClr val="FFC000"/>
                </a:solidFill>
              </a:rPr>
              <a:t>ada</a:t>
            </a:r>
            <a:endParaRPr lang="en-US" sz="32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408023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31838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APA BUKTINYA?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066800"/>
            <a:ext cx="7924800" cy="5562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sz="3200" u="sng" dirty="0" err="1" smtClean="0"/>
              <a:t>Pemahaman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struktur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komponen</a:t>
            </a:r>
            <a:r>
              <a:rPr lang="en-US" sz="3200" dirty="0" smtClean="0"/>
              <a:t> PISMP</a:t>
            </a:r>
          </a:p>
          <a:p>
            <a:r>
              <a:rPr lang="en-US" sz="3200" dirty="0" err="1" smtClean="0"/>
              <a:t>Kursus</a:t>
            </a:r>
            <a:r>
              <a:rPr lang="en-US" sz="3200" dirty="0" smtClean="0"/>
              <a:t> </a:t>
            </a:r>
            <a:r>
              <a:rPr lang="en-US" sz="3200" dirty="0" err="1" smtClean="0"/>
              <a:t>Wajib</a:t>
            </a:r>
            <a:r>
              <a:rPr lang="en-US" sz="3200" dirty="0" smtClean="0"/>
              <a:t> (IPT </a:t>
            </a:r>
            <a:r>
              <a:rPr lang="en-US" sz="3200" dirty="0" err="1" smtClean="0"/>
              <a:t>dan</a:t>
            </a:r>
            <a:r>
              <a:rPr lang="en-US" sz="3200" dirty="0" smtClean="0"/>
              <a:t> IPG)</a:t>
            </a:r>
          </a:p>
          <a:p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Teras</a:t>
            </a:r>
            <a:r>
              <a:rPr lang="en-US" dirty="0" smtClean="0"/>
              <a:t> (</a:t>
            </a:r>
            <a:r>
              <a:rPr lang="en-US" dirty="0" err="1" smtClean="0"/>
              <a:t>Pengajian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, Major &amp; </a:t>
            </a:r>
            <a:r>
              <a:rPr lang="en-US" dirty="0" err="1" smtClean="0"/>
              <a:t>Amalan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)</a:t>
            </a:r>
          </a:p>
          <a:p>
            <a:r>
              <a:rPr lang="en-US" sz="3200" dirty="0" err="1" smtClean="0"/>
              <a:t>Kursus</a:t>
            </a:r>
            <a:r>
              <a:rPr lang="en-US" sz="3200" dirty="0" smtClean="0"/>
              <a:t> </a:t>
            </a:r>
            <a:r>
              <a:rPr lang="en-US" sz="3200" dirty="0" err="1" smtClean="0"/>
              <a:t>Elektif</a:t>
            </a:r>
            <a:endParaRPr lang="en-US" sz="3200" dirty="0" smtClean="0"/>
          </a:p>
          <a:p>
            <a:pPr lvl="1"/>
            <a:r>
              <a:rPr lang="en-US" sz="3200" dirty="0" err="1" smtClean="0"/>
              <a:t>Pengiraan</a:t>
            </a:r>
            <a:r>
              <a:rPr lang="en-US" sz="3200" dirty="0" smtClean="0"/>
              <a:t> jam </a:t>
            </a:r>
            <a:r>
              <a:rPr lang="en-US" sz="3200" dirty="0" err="1" smtClean="0"/>
              <a:t>kredit</a:t>
            </a:r>
            <a:r>
              <a:rPr lang="en-US" sz="3200" dirty="0" smtClean="0"/>
              <a:t> </a:t>
            </a:r>
          </a:p>
          <a:p>
            <a:pPr lvl="1"/>
            <a:r>
              <a:rPr lang="en-US" sz="3200" dirty="0" smtClean="0"/>
              <a:t>Student Learning Time</a:t>
            </a:r>
          </a:p>
          <a:p>
            <a:pPr lvl="1"/>
            <a:r>
              <a:rPr lang="en-US" sz="3200" dirty="0" err="1" smtClean="0"/>
              <a:t>Kaedah</a:t>
            </a:r>
            <a:r>
              <a:rPr lang="en-US" sz="3200" dirty="0" smtClean="0"/>
              <a:t> </a:t>
            </a:r>
            <a:r>
              <a:rPr lang="en-US" sz="3200" dirty="0" err="1" smtClean="0"/>
              <a:t>Pentaksiran</a:t>
            </a:r>
            <a:r>
              <a:rPr lang="en-US" sz="3200" dirty="0" smtClean="0"/>
              <a:t> </a:t>
            </a:r>
          </a:p>
          <a:p>
            <a:pPr lvl="1"/>
            <a:r>
              <a:rPr lang="en-US" sz="3200" dirty="0" err="1" smtClean="0"/>
              <a:t>Pengiraan</a:t>
            </a:r>
            <a:r>
              <a:rPr lang="en-US" sz="3200" dirty="0" smtClean="0"/>
              <a:t> GPA </a:t>
            </a:r>
            <a:r>
              <a:rPr lang="en-US" sz="3200" dirty="0" err="1" smtClean="0"/>
              <a:t>dan</a:t>
            </a:r>
            <a:r>
              <a:rPr lang="en-US" sz="3200" dirty="0" smtClean="0"/>
              <a:t> CGPA</a:t>
            </a:r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32658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31838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APA BUKTINYA?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066800"/>
            <a:ext cx="7924800" cy="5486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 err="1" smtClean="0"/>
              <a:t>Pengetahuan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u="sng" dirty="0" err="1" smtClean="0"/>
              <a:t>kemudahan</a:t>
            </a:r>
            <a:r>
              <a:rPr lang="en-US" sz="3200" u="sng" dirty="0" smtClean="0"/>
              <a:t> </a:t>
            </a:r>
            <a:r>
              <a:rPr lang="en-US" sz="3200" u="sng" dirty="0" err="1" smtClean="0"/>
              <a:t>dan</a:t>
            </a:r>
            <a:r>
              <a:rPr lang="en-US" sz="3200" u="sng" dirty="0" smtClean="0"/>
              <a:t> </a:t>
            </a:r>
            <a:r>
              <a:rPr lang="en-US" sz="3200" u="sng" dirty="0" err="1" smtClean="0"/>
              <a:t>perkhidmatan</a:t>
            </a:r>
            <a:r>
              <a:rPr lang="en-US" sz="3200" dirty="0" smtClean="0"/>
              <a:t> </a:t>
            </a:r>
            <a:r>
              <a:rPr lang="en-US" sz="3200" dirty="0" err="1" smtClean="0"/>
              <a:t>sokongan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PISMP</a:t>
            </a:r>
          </a:p>
          <a:p>
            <a:pPr lvl="1"/>
            <a:r>
              <a:rPr lang="en-US" sz="3200" dirty="0" err="1" smtClean="0"/>
              <a:t>Kemudahan</a:t>
            </a:r>
            <a:r>
              <a:rPr lang="en-US" sz="3200" dirty="0" smtClean="0"/>
              <a:t> di IPGKTAR: </a:t>
            </a:r>
            <a:r>
              <a:rPr lang="en-US" sz="3200" dirty="0" err="1" smtClean="0"/>
              <a:t>jenis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lokasi</a:t>
            </a:r>
            <a:endParaRPr lang="en-US" sz="3200" dirty="0" smtClean="0"/>
          </a:p>
          <a:p>
            <a:pPr lvl="2"/>
            <a:r>
              <a:rPr lang="en-US" sz="3200" dirty="0" err="1" smtClean="0"/>
              <a:t>Makmal</a:t>
            </a:r>
            <a:r>
              <a:rPr lang="en-US" sz="3200" dirty="0" smtClean="0"/>
              <a:t> </a:t>
            </a:r>
            <a:r>
              <a:rPr lang="en-US" sz="3200" dirty="0" err="1" smtClean="0"/>
              <a:t>komputer</a:t>
            </a:r>
            <a:r>
              <a:rPr lang="en-US" sz="3200" dirty="0" smtClean="0"/>
              <a:t>, </a:t>
            </a:r>
            <a:r>
              <a:rPr lang="en-US" sz="3200" dirty="0" err="1" smtClean="0"/>
              <a:t>gimnasium</a:t>
            </a:r>
            <a:r>
              <a:rPr lang="en-US" sz="3200" dirty="0" smtClean="0"/>
              <a:t>, </a:t>
            </a:r>
            <a:r>
              <a:rPr lang="en-US" sz="3200" dirty="0" err="1" smtClean="0"/>
              <a:t>bilik</a:t>
            </a:r>
            <a:r>
              <a:rPr lang="en-US" sz="3200" dirty="0" smtClean="0"/>
              <a:t> </a:t>
            </a:r>
            <a:r>
              <a:rPr lang="en-US" sz="3200" dirty="0" err="1" smtClean="0"/>
              <a:t>pengajaran</a:t>
            </a:r>
            <a:r>
              <a:rPr lang="en-US" sz="3200" dirty="0" smtClean="0"/>
              <a:t> </a:t>
            </a:r>
            <a:r>
              <a:rPr lang="en-US" sz="3200" dirty="0" err="1" smtClean="0"/>
              <a:t>mikro</a:t>
            </a:r>
            <a:r>
              <a:rPr lang="en-US" sz="3200" dirty="0" smtClean="0"/>
              <a:t>, </a:t>
            </a:r>
            <a:r>
              <a:rPr lang="en-US" sz="3200" dirty="0" err="1" smtClean="0"/>
              <a:t>dsbnya</a:t>
            </a:r>
            <a:endParaRPr lang="en-US" sz="3200" dirty="0" smtClean="0"/>
          </a:p>
          <a:p>
            <a:pPr lvl="2"/>
            <a:r>
              <a:rPr lang="en-US" sz="3200" dirty="0" smtClean="0"/>
              <a:t>Bas</a:t>
            </a:r>
          </a:p>
          <a:p>
            <a:pPr lvl="1"/>
            <a:r>
              <a:rPr lang="en-US" sz="3200" dirty="0" err="1" smtClean="0"/>
              <a:t>Perkhidmatan</a:t>
            </a:r>
            <a:r>
              <a:rPr lang="en-US" sz="3200" dirty="0" smtClean="0"/>
              <a:t> di IPGKTAR</a:t>
            </a:r>
          </a:p>
          <a:p>
            <a:pPr lvl="2"/>
            <a:r>
              <a:rPr lang="en-US" sz="3200" dirty="0" err="1" smtClean="0"/>
              <a:t>Perpustakaan</a:t>
            </a:r>
            <a:r>
              <a:rPr lang="en-US" sz="3200" dirty="0" smtClean="0"/>
              <a:t>, </a:t>
            </a:r>
            <a:r>
              <a:rPr lang="en-US" sz="3200" dirty="0" err="1" smtClean="0"/>
              <a:t>Kaunseling</a:t>
            </a:r>
            <a:r>
              <a:rPr lang="en-US" sz="3200" dirty="0" smtClean="0"/>
              <a:t>, Mentoring</a:t>
            </a:r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608852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31838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APA BUKTINYA?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066800"/>
            <a:ext cx="7924800" cy="54864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sz="3200" dirty="0" err="1" smtClean="0"/>
              <a:t>Pengetahuan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kemudahan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perkhidmatan</a:t>
            </a:r>
            <a:r>
              <a:rPr lang="en-US" sz="3200" dirty="0" smtClean="0"/>
              <a:t> </a:t>
            </a:r>
            <a:r>
              <a:rPr lang="en-US" sz="3200" dirty="0" err="1" smtClean="0"/>
              <a:t>sokongan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PISMP</a:t>
            </a:r>
          </a:p>
          <a:p>
            <a:pPr lvl="1"/>
            <a:r>
              <a:rPr lang="en-US" sz="3200" dirty="0" err="1" smtClean="0"/>
              <a:t>Berapa</a:t>
            </a:r>
            <a:r>
              <a:rPr lang="en-US" sz="3200" dirty="0" smtClean="0"/>
              <a:t> </a:t>
            </a:r>
            <a:r>
              <a:rPr lang="en-US" sz="3200" dirty="0" err="1" smtClean="0"/>
              <a:t>kerapkah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menggunakan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kemudahan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perkhidmatan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?</a:t>
            </a:r>
          </a:p>
          <a:p>
            <a:pPr lvl="1"/>
            <a:r>
              <a:rPr lang="en-US" sz="3200" dirty="0" err="1" smtClean="0"/>
              <a:t>Terangkan</a:t>
            </a:r>
            <a:r>
              <a:rPr lang="en-US" sz="3200" dirty="0" smtClean="0"/>
              <a:t> proses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mendapatkan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menggunakan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kemudahan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perkhidmatan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.</a:t>
            </a:r>
          </a:p>
          <a:p>
            <a:pPr lvl="1"/>
            <a:r>
              <a:rPr lang="en-US" sz="3200" dirty="0" err="1" smtClean="0"/>
              <a:t>Terangkan</a:t>
            </a:r>
            <a:r>
              <a:rPr lang="en-US" sz="3200" dirty="0" smtClean="0"/>
              <a:t> </a:t>
            </a:r>
            <a:r>
              <a:rPr lang="en-US" sz="3200" dirty="0" err="1" smtClean="0"/>
              <a:t>bagaimana</a:t>
            </a:r>
            <a:r>
              <a:rPr lang="en-US" sz="3200" dirty="0" smtClean="0"/>
              <a:t> </a:t>
            </a:r>
            <a:r>
              <a:rPr lang="en-US" sz="3200" dirty="0" err="1" smtClean="0"/>
              <a:t>kemudahan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perkhidmatan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 </a:t>
            </a:r>
            <a:r>
              <a:rPr lang="en-US" sz="3200" dirty="0" err="1" smtClean="0"/>
              <a:t>membantu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memperolehi</a:t>
            </a:r>
            <a:r>
              <a:rPr lang="en-US" sz="3200" dirty="0" smtClean="0"/>
              <a:t>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pembelajaran</a:t>
            </a:r>
            <a:r>
              <a:rPr lang="en-US" sz="3200" dirty="0" smtClean="0"/>
              <a:t> </a:t>
            </a:r>
            <a:r>
              <a:rPr lang="en-US" sz="3200" dirty="0" err="1" smtClean="0"/>
              <a:t>tertentu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808623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31838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APA BUKTINYA?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066800"/>
            <a:ext cx="7924800" cy="5486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 err="1" smtClean="0"/>
              <a:t>Sifat</a:t>
            </a:r>
            <a:r>
              <a:rPr lang="en-US" sz="3200" dirty="0" smtClean="0"/>
              <a:t> </a:t>
            </a:r>
            <a:r>
              <a:rPr lang="en-US" sz="3200" u="sng" dirty="0" err="1" smtClean="0"/>
              <a:t>berdikari</a:t>
            </a:r>
            <a:r>
              <a:rPr lang="en-US" sz="3200" u="sng" dirty="0" smtClean="0"/>
              <a:t> </a:t>
            </a:r>
            <a:r>
              <a:rPr lang="en-US" sz="3200" u="sng" dirty="0" err="1" smtClean="0"/>
              <a:t>dan</a:t>
            </a:r>
            <a:r>
              <a:rPr lang="en-US" sz="3200" u="sng" dirty="0" smtClean="0"/>
              <a:t> </a:t>
            </a:r>
            <a:r>
              <a:rPr lang="en-US" sz="3200" u="sng" dirty="0" err="1" smtClean="0"/>
              <a:t>berarah</a:t>
            </a:r>
            <a:r>
              <a:rPr lang="en-US" sz="3200" u="sng" dirty="0" smtClean="0"/>
              <a:t> </a:t>
            </a:r>
            <a:r>
              <a:rPr lang="en-US" sz="3200" u="sng" dirty="0" err="1" smtClean="0"/>
              <a:t>kendiri</a:t>
            </a:r>
            <a:r>
              <a:rPr lang="en-US" sz="3200" u="sng" dirty="0" smtClean="0"/>
              <a:t> </a:t>
            </a:r>
            <a:r>
              <a:rPr lang="en-US" sz="3200" dirty="0" smtClean="0"/>
              <a:t>(independent and self-directed learner)</a:t>
            </a:r>
          </a:p>
          <a:p>
            <a:pPr lvl="1"/>
            <a:r>
              <a:rPr lang="en-US" sz="3200" dirty="0" err="1" smtClean="0"/>
              <a:t>Bagaimanakah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membuat</a:t>
            </a:r>
            <a:r>
              <a:rPr lang="en-US" sz="3200" dirty="0" smtClean="0"/>
              <a:t> </a:t>
            </a:r>
            <a:r>
              <a:rPr lang="en-US" sz="3200" dirty="0" err="1" smtClean="0"/>
              <a:t>persediaan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menghadiri</a:t>
            </a:r>
            <a:r>
              <a:rPr lang="en-US" sz="3200" dirty="0" smtClean="0"/>
              <a:t> </a:t>
            </a:r>
            <a:r>
              <a:rPr lang="en-US" sz="3200" dirty="0" err="1" smtClean="0"/>
              <a:t>kuliah</a:t>
            </a:r>
            <a:r>
              <a:rPr lang="en-US" sz="3200" dirty="0" smtClean="0"/>
              <a:t>?</a:t>
            </a:r>
          </a:p>
          <a:p>
            <a:pPr lvl="1"/>
            <a:r>
              <a:rPr lang="en-US" sz="3200" dirty="0" err="1" smtClean="0"/>
              <a:t>Bagaimanakah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mendapat</a:t>
            </a:r>
            <a:r>
              <a:rPr lang="en-US" sz="3200" dirty="0" smtClean="0"/>
              <a:t> </a:t>
            </a:r>
            <a:r>
              <a:rPr lang="en-US" sz="3200" dirty="0" err="1" smtClean="0"/>
              <a:t>bahan</a:t>
            </a:r>
            <a:r>
              <a:rPr lang="en-US" sz="3200" dirty="0" smtClean="0"/>
              <a:t> </a:t>
            </a:r>
            <a:r>
              <a:rPr lang="en-US" sz="3200" dirty="0" err="1" smtClean="0"/>
              <a:t>rujukan</a:t>
            </a:r>
            <a:r>
              <a:rPr lang="en-US" sz="3200" dirty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sesuatu</a:t>
            </a:r>
            <a:r>
              <a:rPr lang="en-US" sz="3200" dirty="0" smtClean="0"/>
              <a:t> </a:t>
            </a:r>
            <a:r>
              <a:rPr lang="en-US" sz="3200" dirty="0" err="1" smtClean="0"/>
              <a:t>kursus</a:t>
            </a:r>
            <a:r>
              <a:rPr lang="en-US" sz="3200" dirty="0" smtClean="0"/>
              <a:t>?</a:t>
            </a:r>
          </a:p>
          <a:p>
            <a:pPr lvl="1"/>
            <a:r>
              <a:rPr lang="en-US" sz="3200" dirty="0" err="1" smtClean="0"/>
              <a:t>Terangkan</a:t>
            </a:r>
            <a:r>
              <a:rPr lang="en-US" sz="3200" dirty="0" smtClean="0"/>
              <a:t> </a:t>
            </a:r>
            <a:r>
              <a:rPr lang="en-US" sz="3200" dirty="0" err="1" smtClean="0"/>
              <a:t>bagaimana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menyiapkan</a:t>
            </a:r>
            <a:r>
              <a:rPr lang="en-US" sz="3200" dirty="0" smtClean="0"/>
              <a:t> </a:t>
            </a:r>
            <a:r>
              <a:rPr lang="en-US" sz="3200" dirty="0" err="1" smtClean="0"/>
              <a:t>kerja</a:t>
            </a:r>
            <a:r>
              <a:rPr lang="en-US" sz="3200" dirty="0" smtClean="0"/>
              <a:t> </a:t>
            </a:r>
            <a:r>
              <a:rPr lang="en-US" sz="3200" dirty="0" err="1" smtClean="0"/>
              <a:t>kursus</a:t>
            </a:r>
            <a:r>
              <a:rPr lang="en-US" sz="3200" dirty="0" smtClean="0"/>
              <a:t>. </a:t>
            </a:r>
          </a:p>
          <a:p>
            <a:pPr lvl="1"/>
            <a:r>
              <a:rPr lang="en-US" sz="3200" dirty="0" err="1" smtClean="0"/>
              <a:t>Terangkan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struktur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peranan</a:t>
            </a:r>
            <a:r>
              <a:rPr lang="en-US" sz="3200" dirty="0" smtClean="0"/>
              <a:t> JPP.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726878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Outcome-based Education (OBE)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PLO (Program Learning Outcome) –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selepas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program </a:t>
            </a:r>
          </a:p>
          <a:p>
            <a:r>
              <a:rPr lang="en-US" dirty="0" smtClean="0"/>
              <a:t>CLO (Course Learning Outcome) –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selepas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kursus</a:t>
            </a:r>
            <a:r>
              <a:rPr lang="en-US" dirty="0" smtClean="0"/>
              <a:t> /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endParaRPr lang="en-US" dirty="0" smtClean="0"/>
          </a:p>
          <a:p>
            <a:r>
              <a:rPr lang="en-US" dirty="0" smtClean="0"/>
              <a:t>TLO </a:t>
            </a:r>
            <a:r>
              <a:rPr lang="en-US" dirty="0"/>
              <a:t>(Topic/Teaching Learning Outcome) –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selepas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PdP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21499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_s227345"/>
          <p:cNvSpPr>
            <a:spLocks noChangeArrowheads="1"/>
          </p:cNvSpPr>
          <p:nvPr/>
        </p:nvSpPr>
        <p:spPr bwMode="auto">
          <a:xfrm>
            <a:off x="214313" y="1376363"/>
            <a:ext cx="3384550" cy="76676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87782" tIns="43891" rIns="87782" bIns="43891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 err="1" smtClean="0">
                <a:solidFill>
                  <a:schemeClr val="bg1"/>
                </a:solidFill>
                <a:latin typeface="Arial Narrow" pitchFamily="34" charset="0"/>
              </a:rPr>
              <a:t>Programme</a:t>
            </a:r>
            <a:r>
              <a:rPr lang="en-US" altLang="en-US" sz="1800" b="1" dirty="0" smtClean="0">
                <a:solidFill>
                  <a:schemeClr val="bg1"/>
                </a:solidFill>
                <a:latin typeface="Arial Narrow" pitchFamily="34" charset="0"/>
              </a:rPr>
              <a:t> Educational Objectives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 smtClean="0">
                <a:solidFill>
                  <a:schemeClr val="bg1"/>
                </a:solidFill>
                <a:latin typeface="Arial Narrow" pitchFamily="34" charset="0"/>
              </a:rPr>
              <a:t>(PEO)</a:t>
            </a:r>
          </a:p>
        </p:txBody>
      </p:sp>
      <p:sp>
        <p:nvSpPr>
          <p:cNvPr id="8" name="_s227351"/>
          <p:cNvSpPr>
            <a:spLocks noChangeArrowheads="1"/>
          </p:cNvSpPr>
          <p:nvPr/>
        </p:nvSpPr>
        <p:spPr bwMode="auto">
          <a:xfrm>
            <a:off x="201613" y="2924175"/>
            <a:ext cx="3421062" cy="5111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87782" tIns="43891" rIns="87782" bIns="43891" anchor="ctr"/>
          <a:lstStyle/>
          <a:p>
            <a:pPr algn="ctr" eaLnBrk="0" hangingPunct="0">
              <a:lnSpc>
                <a:spcPct val="70000"/>
              </a:lnSpc>
              <a:defRPr/>
            </a:pPr>
            <a:r>
              <a:rPr lang="en-US" b="1" dirty="0" err="1">
                <a:latin typeface="Arial Narrow" pitchFamily="34" charset="0"/>
              </a:rPr>
              <a:t>Programme</a:t>
            </a:r>
            <a:r>
              <a:rPr lang="en-US" b="1" dirty="0">
                <a:latin typeface="Arial Narrow" pitchFamily="34" charset="0"/>
              </a:rPr>
              <a:t> Learning Outcomes </a:t>
            </a:r>
          </a:p>
          <a:p>
            <a:pPr algn="ctr" eaLnBrk="0" hangingPunct="0">
              <a:lnSpc>
                <a:spcPct val="70000"/>
              </a:lnSpc>
              <a:defRPr/>
            </a:pPr>
            <a:r>
              <a:rPr lang="en-US" b="1" dirty="0">
                <a:latin typeface="Arial Narrow" pitchFamily="34" charset="0"/>
              </a:rPr>
              <a:t>(PLO)</a:t>
            </a:r>
            <a:r>
              <a:rPr lang="en-US" b="1" dirty="0">
                <a:latin typeface="Comic Sans MS" pitchFamily="66" charset="0"/>
              </a:rPr>
              <a:t> </a:t>
            </a:r>
          </a:p>
        </p:txBody>
      </p:sp>
      <p:sp>
        <p:nvSpPr>
          <p:cNvPr id="9" name="_s227351"/>
          <p:cNvSpPr>
            <a:spLocks noChangeArrowheads="1"/>
          </p:cNvSpPr>
          <p:nvPr/>
        </p:nvSpPr>
        <p:spPr bwMode="auto">
          <a:xfrm>
            <a:off x="238125" y="4068763"/>
            <a:ext cx="3348038" cy="64611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lIns="87782" tIns="43891" rIns="87782" bIns="43891" anchor="ctr"/>
          <a:lstStyle/>
          <a:p>
            <a:pPr algn="ctr" eaLnBrk="0" hangingPunct="0">
              <a:lnSpc>
                <a:spcPct val="70000"/>
              </a:lnSpc>
              <a:defRPr/>
            </a:pPr>
            <a:r>
              <a:rPr lang="en-US" b="1" dirty="0">
                <a:latin typeface="Arial Narrow" pitchFamily="34" charset="0"/>
              </a:rPr>
              <a:t>Course Learning Outcomes (CLO)</a:t>
            </a:r>
            <a:r>
              <a:rPr lang="en-US" b="1" dirty="0">
                <a:latin typeface="Comic Sans MS" pitchFamily="66" charset="0"/>
              </a:rPr>
              <a:t> </a:t>
            </a:r>
          </a:p>
        </p:txBody>
      </p:sp>
      <p:sp>
        <p:nvSpPr>
          <p:cNvPr id="10" name="_s227351"/>
          <p:cNvSpPr>
            <a:spLocks noChangeArrowheads="1"/>
          </p:cNvSpPr>
          <p:nvPr/>
        </p:nvSpPr>
        <p:spPr bwMode="auto">
          <a:xfrm>
            <a:off x="238125" y="5497513"/>
            <a:ext cx="3384550" cy="64611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87782" tIns="43891" rIns="87782" bIns="43891" anchor="ctr"/>
          <a:lstStyle/>
          <a:p>
            <a:pPr algn="ctr" eaLnBrk="0" hangingPunct="0">
              <a:lnSpc>
                <a:spcPct val="70000"/>
              </a:lnSpc>
              <a:defRPr/>
            </a:pPr>
            <a:r>
              <a:rPr lang="en-US" b="1" dirty="0">
                <a:latin typeface="Arial Narrow" pitchFamily="34" charset="0"/>
              </a:rPr>
              <a:t>Topic  Learning Outcomes (TLO)</a:t>
            </a:r>
            <a:r>
              <a:rPr lang="en-US" b="1" dirty="0">
                <a:latin typeface="Comic Sans MS" pitchFamily="66" charset="0"/>
              </a:rPr>
              <a:t> </a:t>
            </a:r>
          </a:p>
        </p:txBody>
      </p:sp>
      <p:sp>
        <p:nvSpPr>
          <p:cNvPr id="8198" name="Line 20"/>
          <p:cNvSpPr>
            <a:spLocks noChangeShapeType="1"/>
          </p:cNvSpPr>
          <p:nvPr/>
        </p:nvSpPr>
        <p:spPr bwMode="gray">
          <a:xfrm>
            <a:off x="1857375" y="2387600"/>
            <a:ext cx="0" cy="369888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99" name="Line 20"/>
          <p:cNvSpPr>
            <a:spLocks noChangeShapeType="1"/>
          </p:cNvSpPr>
          <p:nvPr/>
        </p:nvSpPr>
        <p:spPr bwMode="gray">
          <a:xfrm>
            <a:off x="1844675" y="3584575"/>
            <a:ext cx="0" cy="369888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00" name="Line 20"/>
          <p:cNvSpPr>
            <a:spLocks noChangeShapeType="1"/>
          </p:cNvSpPr>
          <p:nvPr/>
        </p:nvSpPr>
        <p:spPr bwMode="gray">
          <a:xfrm>
            <a:off x="1833563" y="4997450"/>
            <a:ext cx="0" cy="369888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FF00"/>
                </a:solidFill>
                <a:latin typeface="+mj-lt"/>
                <a:cs typeface="+mn-cs"/>
              </a:rPr>
              <a:t>Different Levels of Learning Outcomes</a:t>
            </a:r>
          </a:p>
        </p:txBody>
      </p:sp>
      <p:sp>
        <p:nvSpPr>
          <p:cNvPr id="2" name="Right Arrow 1"/>
          <p:cNvSpPr/>
          <p:nvPr/>
        </p:nvSpPr>
        <p:spPr>
          <a:xfrm>
            <a:off x="3868738" y="1652588"/>
            <a:ext cx="720725" cy="242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3892550" y="3060700"/>
            <a:ext cx="719138" cy="2413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4787900" y="1376363"/>
            <a:ext cx="2305050" cy="76676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/>
              <a:t>MATLAMAT PISMP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87900" y="2387600"/>
            <a:ext cx="2016125" cy="54451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/>
              <a:t>PROGRAM </a:t>
            </a:r>
            <a:r>
              <a:rPr lang="en-US" b="1" dirty="0" smtClean="0"/>
              <a:t>TESL</a:t>
            </a:r>
            <a:endParaRPr lang="en-US" b="1" dirty="0"/>
          </a:p>
        </p:txBody>
      </p:sp>
      <p:sp>
        <p:nvSpPr>
          <p:cNvPr id="29" name="Rounded Rectangle 28"/>
          <p:cNvSpPr/>
          <p:nvPr/>
        </p:nvSpPr>
        <p:spPr>
          <a:xfrm>
            <a:off x="4787900" y="3028950"/>
            <a:ext cx="3240088" cy="54451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/>
              <a:t>PROGRAM </a:t>
            </a:r>
            <a:r>
              <a:rPr lang="en-US" b="1" dirty="0" smtClean="0"/>
              <a:t>PEMULIHAN KHAS</a:t>
            </a:r>
            <a:endParaRPr lang="en-US" b="1" dirty="0"/>
          </a:p>
        </p:txBody>
      </p:sp>
      <p:sp>
        <p:nvSpPr>
          <p:cNvPr id="30" name="Rounded Rectangle 29"/>
          <p:cNvSpPr/>
          <p:nvPr/>
        </p:nvSpPr>
        <p:spPr>
          <a:xfrm>
            <a:off x="4787900" y="3725863"/>
            <a:ext cx="3240088" cy="5445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/>
              <a:t>PROGRAM PENDIDIKAN MUZIK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" grpId="0" animBg="1"/>
      <p:bldP spid="9" grpId="0" animBg="1"/>
      <p:bldP spid="10" grpId="0" animBg="1"/>
      <p:bldP spid="8198" grpId="0" animBg="1"/>
      <p:bldP spid="8199" grpId="0" animBg="1"/>
      <p:bldP spid="8200" grpId="0" animBg="1"/>
      <p:bldP spid="2" grpId="0" animBg="1"/>
      <p:bldP spid="24" grpId="0" animBg="1"/>
      <p:bldP spid="3" grpId="0" animBg="1"/>
      <p:bldP spid="4" grpId="0" animBg="1"/>
      <p:bldP spid="29" grpId="0" animBg="1"/>
      <p:bldP spid="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PENYEDIAAN FAIL P&amp;P PELAJAR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Penyediaan</a:t>
            </a:r>
            <a:r>
              <a:rPr lang="en-US" dirty="0" smtClean="0"/>
              <a:t> Fail P&amp;P </a:t>
            </a:r>
            <a:r>
              <a:rPr lang="en-US" dirty="0" err="1" smtClean="0"/>
              <a:t>Pelajar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semester</a:t>
            </a:r>
          </a:p>
          <a:p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semester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dipisahkan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smtClean="0"/>
              <a:t>divider</a:t>
            </a:r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Fail P&amp;P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semester </a:t>
            </a:r>
            <a:r>
              <a:rPr lang="en-US" dirty="0" err="1" smtClean="0"/>
              <a:t>sepanjang</a:t>
            </a:r>
            <a:r>
              <a:rPr lang="en-US" dirty="0" smtClean="0"/>
              <a:t> 4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pengajian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MQF?</a:t>
            </a:r>
            <a:r>
              <a:rPr lang="en-US" b="1" dirty="0" smtClean="0"/>
              <a:t> MQA?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Malaysian Qualification Framework</a:t>
            </a:r>
          </a:p>
          <a:p>
            <a:r>
              <a:rPr lang="en-US" sz="3600" dirty="0" err="1" smtClean="0">
                <a:solidFill>
                  <a:srgbClr val="FFFF00"/>
                </a:solidFill>
              </a:rPr>
              <a:t>Kerangka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Kelayakan</a:t>
            </a:r>
            <a:r>
              <a:rPr lang="en-US" sz="3600" dirty="0" smtClean="0">
                <a:solidFill>
                  <a:srgbClr val="FFFF00"/>
                </a:solidFill>
              </a:rPr>
              <a:t> Malaysia</a:t>
            </a:r>
          </a:p>
          <a:p>
            <a:r>
              <a:rPr lang="en-US" sz="3600" dirty="0" smtClean="0"/>
              <a:t>Standard / </a:t>
            </a:r>
            <a:r>
              <a:rPr lang="en-US" sz="3600" dirty="0" err="1" smtClean="0"/>
              <a:t>Piawai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digunakan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Malaysian Qualification Agency (MQA) [</a:t>
            </a:r>
            <a:r>
              <a:rPr lang="en-US" sz="3600" dirty="0" err="1" smtClean="0"/>
              <a:t>Agensi</a:t>
            </a:r>
            <a:r>
              <a:rPr lang="en-US" sz="3600" dirty="0" smtClean="0"/>
              <a:t> </a:t>
            </a:r>
            <a:r>
              <a:rPr lang="en-US" sz="3600" dirty="0" err="1" smtClean="0"/>
              <a:t>Kelayakan</a:t>
            </a:r>
            <a:r>
              <a:rPr lang="en-US" sz="3600" dirty="0" smtClean="0"/>
              <a:t> Malaysia]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mengakreditasikan</a:t>
            </a:r>
            <a:r>
              <a:rPr lang="en-US" sz="3600" dirty="0" smtClean="0"/>
              <a:t> program </a:t>
            </a:r>
            <a:r>
              <a:rPr lang="en-US" sz="3600" dirty="0" err="1" smtClean="0"/>
              <a:t>akademik</a:t>
            </a:r>
            <a:r>
              <a:rPr lang="en-US" sz="3600" dirty="0" smtClean="0"/>
              <a:t> di IPT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336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Maklumat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Fail P&amp;P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Jadual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endParaRPr lang="en-US" dirty="0" smtClean="0"/>
          </a:p>
          <a:p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kursus</a:t>
            </a:r>
            <a:r>
              <a:rPr lang="en-US" dirty="0" smtClean="0"/>
              <a:t>, </a:t>
            </a:r>
            <a:r>
              <a:rPr lang="en-US" dirty="0" err="1" smtClean="0"/>
              <a:t>sediakan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a)	</a:t>
            </a:r>
            <a:r>
              <a:rPr lang="en-US" dirty="0" err="1" smtClean="0"/>
              <a:t>sinopsis</a:t>
            </a:r>
            <a:r>
              <a:rPr lang="en-US" dirty="0" smtClean="0"/>
              <a:t> </a:t>
            </a:r>
            <a:r>
              <a:rPr lang="en-US" dirty="0" err="1" smtClean="0"/>
              <a:t>kursus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b)	</a:t>
            </a:r>
            <a:r>
              <a:rPr lang="en-US" dirty="0" err="1" smtClean="0">
                <a:hlinkClick r:id="rId3" action="ppaction://hlinkfile"/>
              </a:rPr>
              <a:t>panduan</a:t>
            </a:r>
            <a:r>
              <a:rPr lang="en-US" dirty="0" smtClean="0">
                <a:hlinkClick r:id="rId3" action="ppaction://hlinkfile"/>
              </a:rPr>
              <a:t> </a:t>
            </a:r>
            <a:r>
              <a:rPr lang="en-US" dirty="0" err="1" smtClean="0">
                <a:hlinkClick r:id="rId3" action="ppaction://hlinkfile"/>
              </a:rPr>
              <a:t>mingguan</a:t>
            </a:r>
            <a:r>
              <a:rPr lang="en-US" dirty="0" smtClean="0">
                <a:hlinkClick r:id="rId3" action="ppaction://hlinkfile"/>
              </a:rPr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mengandungi</a:t>
            </a:r>
            <a:r>
              <a:rPr lang="en-US" dirty="0" smtClean="0"/>
              <a:t> 	</a:t>
            </a:r>
            <a:r>
              <a:rPr lang="en-US" dirty="0" err="1" smtClean="0"/>
              <a:t>tajuk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aktiviti</a:t>
            </a:r>
            <a:r>
              <a:rPr lang="en-US" dirty="0" smtClean="0"/>
              <a:t> </a:t>
            </a:r>
            <a:r>
              <a:rPr lang="en-US" dirty="0" err="1" smtClean="0"/>
              <a:t>mengikut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c)	</a:t>
            </a:r>
            <a:r>
              <a:rPr lang="en-US" dirty="0" err="1" smtClean="0"/>
              <a:t>Jadual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Tugasan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d)	</a:t>
            </a:r>
            <a:r>
              <a:rPr lang="en-US" dirty="0" err="1" smtClean="0"/>
              <a:t>Bahan</a:t>
            </a:r>
            <a:r>
              <a:rPr lang="en-US" dirty="0"/>
              <a:t> </a:t>
            </a:r>
            <a:r>
              <a:rPr lang="en-US" dirty="0" smtClean="0"/>
              <a:t>P&amp;P (</a:t>
            </a:r>
            <a:r>
              <a:rPr lang="en-US" dirty="0" err="1" smtClean="0"/>
              <a:t>Kuliah</a:t>
            </a:r>
            <a:r>
              <a:rPr lang="en-US" dirty="0" smtClean="0"/>
              <a:t>, Tutorial, </a:t>
            </a:r>
            <a:r>
              <a:rPr lang="en-US" dirty="0" err="1" smtClean="0"/>
              <a:t>Amali</a:t>
            </a:r>
            <a:r>
              <a:rPr lang="en-US" dirty="0" smtClean="0"/>
              <a:t> &amp; ISL)</a:t>
            </a:r>
            <a:endParaRPr lang="en-US" dirty="0"/>
          </a:p>
          <a:p>
            <a:pPr>
              <a:buNone/>
            </a:pPr>
            <a:r>
              <a:rPr lang="en-US" dirty="0" smtClean="0"/>
              <a:t>	e)	</a:t>
            </a:r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rujukan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Fail P&amp;P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endParaRPr lang="en-US" dirty="0" smtClean="0"/>
          </a:p>
          <a:p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Teras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 smtClean="0"/>
              <a:t>i</a:t>
            </a:r>
            <a:r>
              <a:rPr lang="en-US" dirty="0" smtClean="0"/>
              <a:t>)	</a:t>
            </a:r>
            <a:r>
              <a:rPr lang="en-US" dirty="0" err="1" smtClean="0"/>
              <a:t>Pengajian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ii)	Major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iii)	</a:t>
            </a:r>
            <a:r>
              <a:rPr lang="en-US" dirty="0" err="1" smtClean="0"/>
              <a:t>Amalan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(PBS </a:t>
            </a:r>
            <a:r>
              <a:rPr lang="en-US" dirty="0" err="1" smtClean="0"/>
              <a:t>Fasa</a:t>
            </a:r>
            <a:r>
              <a:rPr lang="en-US" dirty="0" smtClean="0"/>
              <a:t> I - IV, </a:t>
            </a:r>
            <a:r>
              <a:rPr lang="en-US" dirty="0" err="1" smtClean="0"/>
              <a:t>Praktikum</a:t>
            </a:r>
            <a:r>
              <a:rPr lang="en-US" dirty="0" smtClean="0"/>
              <a:t> 	</a:t>
            </a:r>
            <a:r>
              <a:rPr lang="en-US" dirty="0" err="1" smtClean="0"/>
              <a:t>Fasa</a:t>
            </a:r>
            <a:r>
              <a:rPr lang="en-US" dirty="0" smtClean="0"/>
              <a:t> I &amp; II </a:t>
            </a:r>
            <a:r>
              <a:rPr lang="en-US" dirty="0" err="1" smtClean="0"/>
              <a:t>dan</a:t>
            </a:r>
            <a:r>
              <a:rPr lang="en-US" dirty="0" smtClean="0"/>
              <a:t> Internship)</a:t>
            </a:r>
            <a:r>
              <a:rPr lang="en-US" dirty="0" smtClean="0">
                <a:solidFill>
                  <a:srgbClr val="FFFF00"/>
                </a:solidFill>
              </a:rPr>
              <a:t>*</a:t>
            </a:r>
          </a:p>
          <a:p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Elektif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 smtClean="0"/>
              <a:t>i</a:t>
            </a:r>
            <a:r>
              <a:rPr lang="en-US" dirty="0" smtClean="0"/>
              <a:t>)	</a:t>
            </a:r>
            <a:r>
              <a:rPr lang="en-US" dirty="0" err="1" smtClean="0"/>
              <a:t>Elektif</a:t>
            </a:r>
            <a:r>
              <a:rPr lang="en-US" dirty="0" smtClean="0"/>
              <a:t> 1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ii)	</a:t>
            </a:r>
            <a:r>
              <a:rPr lang="en-US" dirty="0" err="1" smtClean="0"/>
              <a:t>Elektif</a:t>
            </a:r>
            <a:r>
              <a:rPr lang="en-US" dirty="0" smtClean="0"/>
              <a:t>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 P&amp;P </a:t>
            </a:r>
            <a:r>
              <a:rPr lang="en-US" dirty="0" err="1" smtClean="0"/>
              <a:t>Pelajar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hlinkClick r:id="rId3" action="ppaction://hlinkfile"/>
              </a:rPr>
              <a:t>Muka</a:t>
            </a:r>
            <a:r>
              <a:rPr lang="en-US" dirty="0" smtClean="0">
                <a:hlinkClick r:id="rId3" action="ppaction://hlinkfile"/>
              </a:rPr>
              <a:t> </a:t>
            </a:r>
            <a:r>
              <a:rPr lang="en-US" dirty="0" err="1" smtClean="0">
                <a:hlinkClick r:id="rId3" action="ppaction://hlinkfile"/>
              </a:rPr>
              <a:t>depan</a:t>
            </a:r>
            <a:endParaRPr lang="en-US" dirty="0" smtClean="0"/>
          </a:p>
          <a:p>
            <a:r>
              <a:rPr lang="en-US" dirty="0" smtClean="0">
                <a:hlinkClick r:id="rId4" action="ppaction://hlinkfile"/>
              </a:rPr>
              <a:t>“</a:t>
            </a:r>
            <a:r>
              <a:rPr lang="en-US" dirty="0" err="1" smtClean="0">
                <a:hlinkClick r:id="rId4" action="ppaction://hlinkfile"/>
              </a:rPr>
              <a:t>Tulang</a:t>
            </a:r>
            <a:r>
              <a:rPr lang="en-US" dirty="0" smtClean="0">
                <a:hlinkClick r:id="rId4" action="ppaction://hlinkfile"/>
              </a:rPr>
              <a:t>” (</a:t>
            </a:r>
            <a:r>
              <a:rPr lang="en-US" i="1" dirty="0" smtClean="0">
                <a:hlinkClick r:id="rId4" action="ppaction://hlinkfile"/>
              </a:rPr>
              <a:t>Spine</a:t>
            </a:r>
            <a:r>
              <a:rPr lang="en-US" dirty="0" smtClean="0">
                <a:hlinkClick r:id="rId4" action="ppaction://hlinkfile"/>
              </a:rPr>
              <a:t>) fail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31838"/>
          </a:xfrm>
        </p:spPr>
        <p:txBody>
          <a:bodyPr/>
          <a:lstStyle/>
          <a:p>
            <a:r>
              <a:rPr lang="en-US" sz="3600" dirty="0" err="1" smtClean="0">
                <a:solidFill>
                  <a:srgbClr val="FFFF00"/>
                </a:solidFill>
              </a:rPr>
              <a:t>Kesimpulan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066800"/>
            <a:ext cx="7924800" cy="5486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 smtClean="0">
                <a:solidFill>
                  <a:srgbClr val="FF0000"/>
                </a:solidFill>
              </a:rPr>
              <a:t>Sebelum</a:t>
            </a:r>
            <a:r>
              <a:rPr lang="en-US" sz="3200" dirty="0" smtClean="0"/>
              <a:t> audit,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perlu</a:t>
            </a:r>
            <a:r>
              <a:rPr lang="en-US" sz="3200" dirty="0" smtClean="0"/>
              <a:t>:</a:t>
            </a:r>
          </a:p>
          <a:p>
            <a:r>
              <a:rPr lang="en-US" sz="3200" dirty="0" err="1" smtClean="0"/>
              <a:t>Mengambil</a:t>
            </a:r>
            <a:r>
              <a:rPr lang="en-US" sz="3200" dirty="0" smtClean="0"/>
              <a:t> </a:t>
            </a:r>
            <a:r>
              <a:rPr lang="en-US" sz="3200" dirty="0" err="1" smtClean="0"/>
              <a:t>tahu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keseluruhan</a:t>
            </a:r>
            <a:r>
              <a:rPr lang="en-US" sz="3200" dirty="0" smtClean="0"/>
              <a:t> PISMP</a:t>
            </a:r>
          </a:p>
          <a:p>
            <a:r>
              <a:rPr lang="en-US" sz="3200" dirty="0" err="1" smtClean="0"/>
              <a:t>Bertanggungjawab</a:t>
            </a:r>
            <a:r>
              <a:rPr lang="en-US" sz="3200" dirty="0" smtClean="0"/>
              <a:t> </a:t>
            </a:r>
            <a:r>
              <a:rPr lang="en-US" sz="3200" dirty="0" err="1" smtClean="0"/>
              <a:t>atas</a:t>
            </a:r>
            <a:r>
              <a:rPr lang="en-US" sz="3200" dirty="0" smtClean="0"/>
              <a:t> </a:t>
            </a:r>
            <a:r>
              <a:rPr lang="en-US" sz="3200" dirty="0" err="1" smtClean="0"/>
              <a:t>pembelajaran</a:t>
            </a:r>
            <a:r>
              <a:rPr lang="en-US" sz="3200" dirty="0" smtClean="0"/>
              <a:t> </a:t>
            </a:r>
            <a:r>
              <a:rPr lang="en-US" sz="3200" dirty="0" err="1" smtClean="0"/>
              <a:t>sendiri</a:t>
            </a:r>
            <a:endParaRPr lang="en-US" sz="3200" dirty="0" smtClean="0"/>
          </a:p>
          <a:p>
            <a:r>
              <a:rPr lang="en-US" sz="3200" dirty="0" err="1" smtClean="0"/>
              <a:t>Menyediakan</a:t>
            </a:r>
            <a:r>
              <a:rPr lang="en-US" sz="3200" dirty="0" smtClean="0"/>
              <a:t> </a:t>
            </a:r>
            <a:r>
              <a:rPr lang="en-US" sz="3200" dirty="0" err="1" smtClean="0"/>
              <a:t>bukti</a:t>
            </a:r>
            <a:r>
              <a:rPr lang="en-US" sz="3200" dirty="0" smtClean="0"/>
              <a:t> </a:t>
            </a:r>
            <a:r>
              <a:rPr lang="en-US" sz="3200" dirty="0" err="1" smtClean="0"/>
              <a:t>dokumentasi</a:t>
            </a:r>
            <a:r>
              <a:rPr lang="en-US" sz="3200" dirty="0" smtClean="0"/>
              <a:t> </a:t>
            </a:r>
            <a:r>
              <a:rPr lang="en-US" sz="3200" dirty="0" err="1" smtClean="0"/>
              <a:t>selengkapnya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err="1" smtClean="0">
                <a:solidFill>
                  <a:srgbClr val="FF0000"/>
                </a:solidFill>
              </a:rPr>
              <a:t>Semasa</a:t>
            </a:r>
            <a:r>
              <a:rPr lang="en-US" sz="3200" dirty="0" smtClean="0"/>
              <a:t> audit,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perlu</a:t>
            </a:r>
            <a:r>
              <a:rPr lang="en-US" sz="3200" dirty="0" smtClean="0"/>
              <a:t>:</a:t>
            </a:r>
          </a:p>
          <a:p>
            <a:r>
              <a:rPr lang="en-US" sz="3200" dirty="0" err="1" smtClean="0"/>
              <a:t>Menunjukkan</a:t>
            </a:r>
            <a:r>
              <a:rPr lang="en-US" sz="3200" dirty="0" smtClean="0"/>
              <a:t> </a:t>
            </a:r>
            <a:r>
              <a:rPr lang="en-US" sz="3200" dirty="0" err="1" smtClean="0"/>
              <a:t>sifat-sifat</a:t>
            </a:r>
            <a:r>
              <a:rPr lang="en-US" sz="3200" dirty="0" smtClean="0"/>
              <a:t> </a:t>
            </a:r>
            <a:r>
              <a:rPr lang="en-US" sz="3200" dirty="0" err="1" smtClean="0"/>
              <a:t>keguruan</a:t>
            </a:r>
            <a:r>
              <a:rPr lang="en-US" sz="3200" dirty="0"/>
              <a:t> </a:t>
            </a:r>
            <a:r>
              <a:rPr lang="en-US" sz="3200" dirty="0" smtClean="0"/>
              <a:t>: </a:t>
            </a:r>
            <a:r>
              <a:rPr lang="en-US" sz="3200" dirty="0" err="1" smtClean="0"/>
              <a:t>yakin</a:t>
            </a:r>
            <a:r>
              <a:rPr lang="en-US" sz="3200" dirty="0" smtClean="0"/>
              <a:t>, </a:t>
            </a:r>
            <a:r>
              <a:rPr lang="en-US" sz="3200" dirty="0" err="1" smtClean="0"/>
              <a:t>sopan</a:t>
            </a:r>
            <a:r>
              <a:rPr lang="en-US" sz="3200" dirty="0" smtClean="0"/>
              <a:t>, </a:t>
            </a:r>
            <a:r>
              <a:rPr lang="en-US" sz="3200" dirty="0" err="1" smtClean="0"/>
              <a:t>berpengetahuan</a:t>
            </a:r>
            <a:endParaRPr lang="en-US" sz="3200" dirty="0" smtClean="0"/>
          </a:p>
          <a:p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36410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Sekian</a:t>
            </a:r>
            <a:r>
              <a:rPr lang="en-US" dirty="0" smtClean="0"/>
              <a:t>. 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 smtClean="0"/>
              <a:t>meneruskan</a:t>
            </a:r>
            <a:r>
              <a:rPr lang="en-US" dirty="0" smtClean="0"/>
              <a:t> </a:t>
            </a:r>
            <a:r>
              <a:rPr lang="en-US" dirty="0" err="1" smtClean="0"/>
              <a:t>pengajian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SOALAN?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5125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Faedah</a:t>
            </a:r>
            <a:r>
              <a:rPr lang="en-US" b="1" dirty="0" smtClean="0"/>
              <a:t> </a:t>
            </a:r>
            <a:r>
              <a:rPr lang="en-US" b="1" dirty="0" err="1" smtClean="0"/>
              <a:t>Akreditasi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Pengiktirafan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program yang </a:t>
            </a:r>
            <a:r>
              <a:rPr lang="en-US" dirty="0" err="1" smtClean="0"/>
              <a:t>dijalankan</a:t>
            </a:r>
            <a:r>
              <a:rPr lang="en-US" dirty="0" smtClean="0"/>
              <a:t> di IPT</a:t>
            </a:r>
          </a:p>
          <a:p>
            <a:r>
              <a:rPr lang="en-US" dirty="0" err="1" smtClean="0"/>
              <a:t>Ijazah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Perkhidmatan</a:t>
            </a:r>
            <a:r>
              <a:rPr lang="en-US" dirty="0" smtClean="0"/>
              <a:t> </a:t>
            </a:r>
            <a:r>
              <a:rPr lang="en-US" dirty="0" err="1" smtClean="0"/>
              <a:t>Awam</a:t>
            </a:r>
            <a:r>
              <a:rPr lang="en-US" dirty="0" smtClean="0"/>
              <a:t> (JPA)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ditawarkan</a:t>
            </a:r>
            <a:r>
              <a:rPr lang="en-US" dirty="0" smtClean="0"/>
              <a:t> </a:t>
            </a:r>
            <a:r>
              <a:rPr lang="en-US" dirty="0" err="1" smtClean="0"/>
              <a:t>jawatan</a:t>
            </a:r>
            <a:r>
              <a:rPr lang="en-US" dirty="0" smtClean="0"/>
              <a:t> yang </a:t>
            </a:r>
            <a:r>
              <a:rPr lang="en-US" dirty="0" err="1" smtClean="0"/>
              <a:t>layak</a:t>
            </a:r>
            <a:endParaRPr lang="en-US" dirty="0" smtClean="0"/>
          </a:p>
          <a:p>
            <a:r>
              <a:rPr lang="en-US" dirty="0" err="1" smtClean="0"/>
              <a:t>Membolehkan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melanjutkan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peringkat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di IPT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495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Bagaimana</a:t>
            </a:r>
            <a:r>
              <a:rPr lang="en-US" b="1" dirty="0" smtClean="0"/>
              <a:t> </a:t>
            </a:r>
            <a:r>
              <a:rPr lang="en-US" b="1" dirty="0" err="1" smtClean="0"/>
              <a:t>Mendapat</a:t>
            </a:r>
            <a:r>
              <a:rPr lang="en-US" b="1" dirty="0" smtClean="0"/>
              <a:t> </a:t>
            </a:r>
            <a:r>
              <a:rPr lang="en-US" b="1" dirty="0" err="1" smtClean="0"/>
              <a:t>Akreditasi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IPGM </a:t>
            </a:r>
            <a:r>
              <a:rPr lang="en-US" sz="3600" dirty="0" err="1" smtClean="0"/>
              <a:t>membuat</a:t>
            </a:r>
            <a:r>
              <a:rPr lang="en-US" sz="3600" dirty="0" smtClean="0"/>
              <a:t> </a:t>
            </a:r>
            <a:r>
              <a:rPr lang="en-US" sz="3600" dirty="0" err="1" smtClean="0"/>
              <a:t>permohonan</a:t>
            </a:r>
            <a:r>
              <a:rPr lang="en-US" sz="3600" dirty="0" smtClean="0"/>
              <a:t> </a:t>
            </a:r>
            <a:r>
              <a:rPr lang="en-US" sz="3600" dirty="0" err="1" smtClean="0"/>
              <a:t>kepada</a:t>
            </a:r>
            <a:r>
              <a:rPr lang="en-US" sz="3600" dirty="0" smtClean="0"/>
              <a:t> MQA</a:t>
            </a:r>
          </a:p>
          <a:p>
            <a:r>
              <a:rPr lang="en-US" sz="3600" dirty="0" smtClean="0"/>
              <a:t>Panel </a:t>
            </a:r>
            <a:r>
              <a:rPr lang="en-US" sz="3600" dirty="0" err="1" smtClean="0"/>
              <a:t>Penilai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MQA </a:t>
            </a:r>
            <a:r>
              <a:rPr lang="en-US" sz="3600" dirty="0" err="1" smtClean="0"/>
              <a:t>akan</a:t>
            </a:r>
            <a:r>
              <a:rPr lang="en-US" sz="3600" dirty="0" smtClean="0"/>
              <a:t> </a:t>
            </a:r>
            <a:r>
              <a:rPr lang="en-US" sz="3600" dirty="0" err="1" smtClean="0"/>
              <a:t>melawat</a:t>
            </a:r>
            <a:r>
              <a:rPr lang="en-US" sz="3600" dirty="0" smtClean="0"/>
              <a:t> IPGK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mengaudit</a:t>
            </a:r>
            <a:endParaRPr lang="en-US" sz="3600" dirty="0" smtClean="0"/>
          </a:p>
          <a:p>
            <a:r>
              <a:rPr lang="en-US" sz="3600" dirty="0" smtClean="0">
                <a:solidFill>
                  <a:srgbClr val="FFFF00"/>
                </a:solidFill>
              </a:rPr>
              <a:t>2 </a:t>
            </a:r>
            <a:r>
              <a:rPr lang="en-US" sz="3600" dirty="0" err="1" smtClean="0">
                <a:solidFill>
                  <a:srgbClr val="FFFF00"/>
                </a:solidFill>
              </a:rPr>
              <a:t>jenis</a:t>
            </a:r>
            <a:r>
              <a:rPr lang="en-US" sz="3600" dirty="0" smtClean="0">
                <a:solidFill>
                  <a:srgbClr val="FFFF00"/>
                </a:solidFill>
              </a:rPr>
              <a:t> audit:</a:t>
            </a:r>
          </a:p>
          <a:p>
            <a:r>
              <a:rPr lang="en-US" sz="3600" dirty="0" smtClean="0"/>
              <a:t>Audit </a:t>
            </a:r>
            <a:r>
              <a:rPr lang="en-US" sz="3600" dirty="0" err="1"/>
              <a:t>Akreditasi</a:t>
            </a:r>
            <a:endParaRPr lang="en-US" sz="3600" dirty="0"/>
          </a:p>
          <a:p>
            <a:r>
              <a:rPr lang="en-US" sz="3600" dirty="0" smtClean="0"/>
              <a:t>Audit </a:t>
            </a:r>
            <a:r>
              <a:rPr lang="en-US" sz="3600" dirty="0" err="1" smtClean="0"/>
              <a:t>Pematuhan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063705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Pengauditan</a:t>
            </a:r>
            <a:r>
              <a:rPr lang="en-US" b="1" dirty="0" smtClean="0"/>
              <a:t> </a:t>
            </a:r>
            <a:r>
              <a:rPr lang="en-US" b="1" dirty="0" err="1" smtClean="0"/>
              <a:t>oleh</a:t>
            </a:r>
            <a:r>
              <a:rPr lang="en-US" b="1" dirty="0" smtClean="0"/>
              <a:t> Panel MQA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keupayaan</a:t>
            </a:r>
            <a:r>
              <a:rPr lang="en-US" dirty="0" smtClean="0"/>
              <a:t> IPGK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program, </a:t>
            </a:r>
            <a:r>
              <a:rPr lang="en-US" dirty="0" err="1" smtClean="0"/>
              <a:t>iaitu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…</a:t>
            </a:r>
          </a:p>
          <a:p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PdP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/>
              <a:t> </a:t>
            </a:r>
            <a:r>
              <a:rPr lang="en-US" dirty="0" err="1"/>
              <a:t>bilik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, </a:t>
            </a:r>
            <a:r>
              <a:rPr lang="en-US" dirty="0" err="1"/>
              <a:t>makmal</a:t>
            </a:r>
            <a:r>
              <a:rPr lang="en-US" dirty="0"/>
              <a:t> </a:t>
            </a:r>
            <a:r>
              <a:rPr lang="en-US" dirty="0" err="1" smtClean="0"/>
              <a:t>sains</a:t>
            </a:r>
            <a:r>
              <a:rPr lang="en-US" dirty="0" smtClean="0"/>
              <a:t>, </a:t>
            </a:r>
            <a:r>
              <a:rPr lang="en-US" dirty="0" err="1" smtClean="0"/>
              <a:t>makmal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, </a:t>
            </a:r>
            <a:r>
              <a:rPr lang="en-US" dirty="0" err="1" smtClean="0"/>
              <a:t>gimnasium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kemudahan</a:t>
            </a:r>
            <a:r>
              <a:rPr lang="en-US" dirty="0" smtClean="0"/>
              <a:t> </a:t>
            </a:r>
            <a:r>
              <a:rPr lang="en-US" dirty="0" err="1" smtClean="0"/>
              <a:t>sokongan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, </a:t>
            </a:r>
            <a:r>
              <a:rPr lang="en-US" dirty="0" smtClean="0"/>
              <a:t>masjid, </a:t>
            </a:r>
            <a:r>
              <a:rPr lang="en-US" dirty="0" err="1" smtClean="0"/>
              <a:t>asrama</a:t>
            </a:r>
            <a:r>
              <a:rPr lang="en-US" dirty="0" smtClean="0"/>
              <a:t>, bas,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kelayakan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pensyarah</a:t>
            </a:r>
            <a:endParaRPr lang="en-US" dirty="0" smtClean="0"/>
          </a:p>
          <a:p>
            <a:r>
              <a:rPr lang="en-US" b="1" dirty="0" smtClean="0">
                <a:solidFill>
                  <a:srgbClr val="FFFF00"/>
                </a:solidFill>
              </a:rPr>
              <a:t>TUMPUAN</a:t>
            </a:r>
            <a:r>
              <a:rPr lang="en-US" dirty="0" smtClean="0"/>
              <a:t>: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/>
              <a:t> LO (Learning Outcome)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/>
              <a:t>program </a:t>
            </a:r>
            <a:r>
              <a:rPr lang="en-US" dirty="0" err="1"/>
              <a:t>akademik</a:t>
            </a:r>
            <a:r>
              <a:rPr lang="en-US" dirty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5759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>
                <a:solidFill>
                  <a:srgbClr val="FFFF00"/>
                </a:solidFill>
              </a:rPr>
              <a:t>Pendekatan</a:t>
            </a:r>
            <a:r>
              <a:rPr lang="en-US" sz="3600" dirty="0" smtClean="0">
                <a:solidFill>
                  <a:srgbClr val="FFFF00"/>
                </a:solidFill>
              </a:rPr>
              <a:t> audit </a:t>
            </a:r>
            <a:r>
              <a:rPr lang="en-US" sz="3600" dirty="0" err="1" smtClean="0">
                <a:solidFill>
                  <a:srgbClr val="FFFF00"/>
                </a:solidFill>
              </a:rPr>
              <a:t>mqa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 err="1" smtClean="0"/>
              <a:t>Berdasarkan</a:t>
            </a:r>
            <a:r>
              <a:rPr lang="en-US" sz="3200" dirty="0" smtClean="0"/>
              <a:t>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pembelajaran</a:t>
            </a:r>
            <a:r>
              <a:rPr lang="en-US" sz="3200" dirty="0" smtClean="0"/>
              <a:t> </a:t>
            </a:r>
            <a:r>
              <a:rPr lang="en-US" sz="3200" dirty="0" err="1" smtClean="0"/>
              <a:t>pelajar</a:t>
            </a:r>
            <a:endParaRPr lang="en-US" sz="3200" dirty="0" smtClean="0"/>
          </a:p>
          <a:p>
            <a:r>
              <a:rPr lang="en-US" sz="3200" dirty="0" err="1" smtClean="0"/>
              <a:t>Perlu</a:t>
            </a:r>
            <a:r>
              <a:rPr lang="en-US" sz="3200" dirty="0" smtClean="0"/>
              <a:t> </a:t>
            </a:r>
            <a:r>
              <a:rPr lang="en-US" sz="3200" dirty="0" err="1" smtClean="0"/>
              <a:t>bahan</a:t>
            </a:r>
            <a:r>
              <a:rPr lang="en-US" sz="3200" dirty="0" smtClean="0"/>
              <a:t> </a:t>
            </a:r>
            <a:r>
              <a:rPr lang="en-US" sz="3200" dirty="0" err="1" smtClean="0"/>
              <a:t>bukti</a:t>
            </a:r>
            <a:endParaRPr lang="en-US" sz="3200" dirty="0" smtClean="0"/>
          </a:p>
          <a:p>
            <a:r>
              <a:rPr lang="en-US" sz="3200" dirty="0" err="1" smtClean="0"/>
              <a:t>Meliputi</a:t>
            </a:r>
            <a:r>
              <a:rPr lang="en-US" sz="3200" dirty="0" smtClean="0"/>
              <a:t> </a:t>
            </a:r>
            <a:r>
              <a:rPr lang="en-US" sz="3200" dirty="0" err="1" smtClean="0"/>
              <a:t>semua</a:t>
            </a:r>
            <a:r>
              <a:rPr lang="en-US" sz="3200" dirty="0" smtClean="0"/>
              <a:t> </a:t>
            </a:r>
            <a:r>
              <a:rPr lang="en-US" sz="3200" dirty="0" err="1" smtClean="0"/>
              <a:t>aspek</a:t>
            </a:r>
            <a:r>
              <a:rPr lang="en-US" sz="3200" dirty="0" smtClean="0"/>
              <a:t> program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425772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SETELAH MENGIKUTI PISMP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 smtClean="0"/>
              <a:t>Saya</a:t>
            </a:r>
            <a:r>
              <a:rPr lang="en-US" sz="3200" dirty="0" smtClean="0"/>
              <a:t>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seorang</a:t>
            </a:r>
            <a:r>
              <a:rPr lang="en-US" sz="3200" dirty="0" smtClean="0"/>
              <a:t> guru yang…</a:t>
            </a:r>
          </a:p>
          <a:p>
            <a:pPr marL="0" indent="0">
              <a:buNone/>
            </a:pPr>
            <a:endParaRPr lang="en-US" sz="3200" dirty="0" smtClean="0"/>
          </a:p>
          <a:p>
            <a:endParaRPr lang="en-US" sz="3200" dirty="0"/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90272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15962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00B0F0"/>
                </a:solidFill>
              </a:rPr>
              <a:t>BIDANG-BIDANG HASIL PEMBELAJARAN</a:t>
            </a:r>
            <a:endParaRPr lang="en-GB" sz="36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066800"/>
            <a:ext cx="7924800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/>
          </a:p>
          <a:p>
            <a:pPr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 smtClean="0"/>
          </a:p>
        </p:txBody>
      </p:sp>
      <p:sp>
        <p:nvSpPr>
          <p:cNvPr id="5" name="Content Placeholder 2"/>
          <p:cNvSpPr>
            <a:spLocks/>
          </p:cNvSpPr>
          <p:nvPr/>
        </p:nvSpPr>
        <p:spPr bwMode="auto">
          <a:xfrm>
            <a:off x="457200" y="1066800"/>
            <a:ext cx="8534400" cy="5257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54864" tIns="91440"/>
          <a:lstStyle/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sv-SE" sz="2800" b="1" dirty="0" smtClean="0">
                <a:solidFill>
                  <a:srgbClr val="FFFF00"/>
                </a:solidFill>
                <a:latin typeface="Calibri" pitchFamily="34" charset="0"/>
              </a:rPr>
              <a:t>Pengetahuan</a:t>
            </a: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sv-SE" sz="2800" b="1" dirty="0" smtClean="0">
                <a:solidFill>
                  <a:srgbClr val="FFFF00"/>
                </a:solidFill>
                <a:latin typeface="Calibri" pitchFamily="34" charset="0"/>
              </a:rPr>
              <a:t>Kemahiran praktik </a:t>
            </a: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2800" b="1" dirty="0" err="1" smtClean="0">
                <a:solidFill>
                  <a:srgbClr val="FFFF00"/>
                </a:solidFill>
                <a:latin typeface="Calibri" pitchFamily="34" charset="0"/>
              </a:rPr>
              <a:t>Kemahiran</a:t>
            </a:r>
            <a:r>
              <a:rPr lang="en-US" sz="2800" b="1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Calibri" pitchFamily="34" charset="0"/>
              </a:rPr>
              <a:t>berfikir</a:t>
            </a:r>
            <a:r>
              <a:rPr lang="en-US" sz="2800" b="1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Calibri" pitchFamily="34" charset="0"/>
              </a:rPr>
              <a:t>dan</a:t>
            </a:r>
            <a:r>
              <a:rPr lang="en-US" sz="2800" b="1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Calibri" pitchFamily="34" charset="0"/>
              </a:rPr>
              <a:t>saintifik</a:t>
            </a:r>
            <a:endParaRPr lang="fi-FI" sz="2800" b="1" dirty="0" smtClean="0">
              <a:solidFill>
                <a:srgbClr val="FFFF00"/>
              </a:solidFill>
              <a:latin typeface="Calibri" pitchFamily="34" charset="0"/>
            </a:endParaRP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 smtClean="0">
                <a:solidFill>
                  <a:srgbClr val="FFFF00"/>
                </a:solidFill>
                <a:latin typeface="Calibri" pitchFamily="34" charset="0"/>
              </a:rPr>
              <a:t>Kemahiran berkomunikasi</a:t>
            </a: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 smtClean="0">
                <a:solidFill>
                  <a:srgbClr val="FFFF00"/>
                </a:solidFill>
                <a:latin typeface="Calibri" pitchFamily="34" charset="0"/>
              </a:rPr>
              <a:t>Kemahiran sosial, semangat berpasukan dan sikap tanggungjawab</a:t>
            </a: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 smtClean="0">
                <a:solidFill>
                  <a:srgbClr val="FFFF00"/>
                </a:solidFill>
                <a:latin typeface="Calibri" pitchFamily="34" charset="0"/>
              </a:rPr>
              <a:t>Nilai, etika, moral dan profesionalisme</a:t>
            </a: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 smtClean="0">
                <a:solidFill>
                  <a:srgbClr val="FFFF00"/>
                </a:solidFill>
                <a:latin typeface="Calibri" pitchFamily="34" charset="0"/>
              </a:rPr>
              <a:t>Pengurusan maklumat dan pembelajran sepanjang hayat</a:t>
            </a: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2800" b="1" dirty="0" err="1" smtClean="0">
                <a:solidFill>
                  <a:srgbClr val="FFFF00"/>
                </a:solidFill>
                <a:latin typeface="Calibri" pitchFamily="34" charset="0"/>
              </a:rPr>
              <a:t>Kemahiran</a:t>
            </a:r>
            <a:r>
              <a:rPr lang="en-US" sz="2800" b="1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Calibri" pitchFamily="34" charset="0"/>
              </a:rPr>
              <a:t>mengurus</a:t>
            </a:r>
            <a:r>
              <a:rPr lang="en-US" sz="2800" b="1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Calibri" pitchFamily="34" charset="0"/>
              </a:rPr>
              <a:t>dan</a:t>
            </a:r>
            <a:r>
              <a:rPr lang="en-US" sz="2800" b="1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Calibri" pitchFamily="34" charset="0"/>
              </a:rPr>
              <a:t>keusahawanan</a:t>
            </a:r>
            <a:endParaRPr lang="en-US" sz="2800" b="1" dirty="0" smtClean="0">
              <a:solidFill>
                <a:srgbClr val="FFFF00"/>
              </a:solidFill>
              <a:latin typeface="Calibri" pitchFamily="34" charset="0"/>
            </a:endParaRPr>
          </a:p>
          <a:p>
            <a:pPr marL="361950" indent="-36195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2800" b="1" dirty="0" err="1" smtClean="0">
                <a:solidFill>
                  <a:srgbClr val="FFFF00"/>
                </a:solidFill>
                <a:latin typeface="Calibri" pitchFamily="34" charset="0"/>
              </a:rPr>
              <a:t>Kepimpinan</a:t>
            </a:r>
            <a:endParaRPr lang="en-US" sz="2800" b="1" dirty="0" smtClean="0">
              <a:solidFill>
                <a:srgbClr val="FFFF00"/>
              </a:solidFill>
              <a:latin typeface="Calibri" pitchFamily="34" charset="0"/>
            </a:endParaRPr>
          </a:p>
          <a:p>
            <a:pPr marL="660400" indent="-660400" fontAlgn="auto">
              <a:spcBef>
                <a:spcPct val="20000"/>
              </a:spcBef>
              <a:spcAft>
                <a:spcPts val="0"/>
              </a:spcAft>
              <a:buFont typeface="Wingdings 2" pitchFamily="18" charset="2"/>
              <a:buChar char=""/>
              <a:defRPr/>
            </a:pPr>
            <a:endParaRPr lang="en-US" sz="1600" dirty="0">
              <a:solidFill>
                <a:schemeClr val="accent2">
                  <a:lumMod val="75000"/>
                </a:schemeClr>
              </a:solidFill>
              <a:latin typeface="Calibri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272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Learning Outcomes </a:t>
            </a:r>
            <a:r>
              <a:rPr lang="en-US" dirty="0" smtClean="0"/>
              <a:t>(MOE-LO)</a:t>
            </a:r>
            <a:endParaRPr lang="ms-MY" dirty="0"/>
          </a:p>
        </p:txBody>
      </p:sp>
      <p:sp>
        <p:nvSpPr>
          <p:cNvPr id="121859" name="Content Placeholder 2"/>
          <p:cNvSpPr>
            <a:spLocks/>
          </p:cNvSpPr>
          <p:nvPr/>
        </p:nvSpPr>
        <p:spPr bwMode="auto">
          <a:xfrm>
            <a:off x="500063" y="1500188"/>
            <a:ext cx="8143875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4864" tIns="91440"/>
          <a:lstStyle/>
          <a:p>
            <a:pPr marL="660400" indent="-6604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sv-SE" sz="2800" b="1" dirty="0">
                <a:solidFill>
                  <a:srgbClr val="FFFF00"/>
                </a:solidFill>
                <a:latin typeface="Calibri" pitchFamily="34" charset="0"/>
                <a:cs typeface="+mn-cs"/>
              </a:rPr>
              <a:t>Knowledge </a:t>
            </a:r>
          </a:p>
          <a:p>
            <a:pPr marL="660400" indent="-6604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sv-SE" sz="2800" b="1" dirty="0">
                <a:solidFill>
                  <a:srgbClr val="FFFF00"/>
                </a:solidFill>
                <a:latin typeface="Calibri" pitchFamily="34" charset="0"/>
                <a:cs typeface="+mn-cs"/>
              </a:rPr>
              <a:t>Practical Skills </a:t>
            </a:r>
          </a:p>
          <a:p>
            <a:pPr marL="660400" indent="-6604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2800" b="1" dirty="0">
                <a:solidFill>
                  <a:srgbClr val="FFFF00"/>
                </a:solidFill>
                <a:latin typeface="Calibri" pitchFamily="34" charset="0"/>
                <a:cs typeface="+mn-cs"/>
              </a:rPr>
              <a:t>Thinking and scientific skills</a:t>
            </a:r>
            <a:endParaRPr lang="fi-FI" sz="2800" b="1" dirty="0">
              <a:solidFill>
                <a:srgbClr val="FFFF00"/>
              </a:solidFill>
              <a:latin typeface="Calibri" pitchFamily="34" charset="0"/>
              <a:cs typeface="+mn-cs"/>
            </a:endParaRPr>
          </a:p>
          <a:p>
            <a:pPr marL="660400" indent="-6604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>
                <a:solidFill>
                  <a:srgbClr val="FFFF00"/>
                </a:solidFill>
                <a:latin typeface="Calibri" pitchFamily="34" charset="0"/>
                <a:cs typeface="+mn-cs"/>
              </a:rPr>
              <a:t>Communication skills</a:t>
            </a:r>
          </a:p>
          <a:p>
            <a:pPr marL="660400" indent="-6604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>
                <a:solidFill>
                  <a:srgbClr val="FFFF00"/>
                </a:solidFill>
                <a:latin typeface="Calibri" pitchFamily="34" charset="0"/>
                <a:cs typeface="+mn-cs"/>
              </a:rPr>
              <a:t>Social skills, teamwork and responsibility</a:t>
            </a:r>
          </a:p>
          <a:p>
            <a:pPr marL="660400" indent="-6604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>
                <a:solidFill>
                  <a:srgbClr val="FFFF00"/>
                </a:solidFill>
                <a:latin typeface="Calibri" pitchFamily="34" charset="0"/>
                <a:cs typeface="+mn-cs"/>
              </a:rPr>
              <a:t>Values, ethics, moral and professionalism </a:t>
            </a:r>
          </a:p>
          <a:p>
            <a:pPr marL="660400" indent="-6604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>
                <a:solidFill>
                  <a:srgbClr val="FFFF00"/>
                </a:solidFill>
                <a:latin typeface="Calibri" pitchFamily="34" charset="0"/>
                <a:cs typeface="+mn-cs"/>
              </a:rPr>
              <a:t>Information management and lifelong learning skills</a:t>
            </a:r>
          </a:p>
          <a:p>
            <a:pPr marL="660400" indent="-6604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fi-FI" sz="2800" b="1" dirty="0">
                <a:solidFill>
                  <a:srgbClr val="FFFF00"/>
                </a:solidFill>
                <a:latin typeface="Calibri" pitchFamily="34" charset="0"/>
                <a:cs typeface="+mn-cs"/>
              </a:rPr>
              <a:t>Managerial and entrepreneurial skills </a:t>
            </a:r>
            <a:endParaRPr lang="en-US" sz="2800" b="1" dirty="0">
              <a:solidFill>
                <a:srgbClr val="FFFF00"/>
              </a:solidFill>
              <a:latin typeface="Calibri" pitchFamily="34" charset="0"/>
              <a:cs typeface="+mn-cs"/>
            </a:endParaRPr>
          </a:p>
          <a:p>
            <a:pPr marL="660400" indent="-6604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2800" b="1" dirty="0">
                <a:solidFill>
                  <a:srgbClr val="FFFF00"/>
                </a:solidFill>
                <a:latin typeface="Calibri" pitchFamily="34" charset="0"/>
                <a:cs typeface="+mn-cs"/>
              </a:rPr>
              <a:t>Leadership skills</a:t>
            </a:r>
          </a:p>
          <a:p>
            <a:pPr marL="660400" indent="-660400" fontAlgn="auto">
              <a:spcBef>
                <a:spcPct val="20000"/>
              </a:spcBef>
              <a:spcAft>
                <a:spcPts val="0"/>
              </a:spcAft>
              <a:buFont typeface="Wingdings 2" pitchFamily="18" charset="2"/>
              <a:buChar char=""/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Calibri" pitchFamily="34" charset="0"/>
              <a:cs typeface="+mn-cs"/>
            </a:endParaRPr>
          </a:p>
        </p:txBody>
      </p:sp>
      <p:sp>
        <p:nvSpPr>
          <p:cNvPr id="20484" name="Rectangle 2"/>
          <p:cNvSpPr>
            <a:spLocks noChangeArrowheads="1"/>
          </p:cNvSpPr>
          <p:nvPr/>
        </p:nvSpPr>
        <p:spPr bwMode="auto">
          <a:xfrm>
            <a:off x="8686800" y="6705600"/>
            <a:ext cx="304800" cy="152400"/>
          </a:xfrm>
          <a:prstGeom prst="rect">
            <a:avLst/>
          </a:prstGeom>
          <a:solidFill>
            <a:srgbClr val="E3A21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0485" name="Rectangle 3"/>
          <p:cNvSpPr>
            <a:spLocks noChangeArrowheads="1"/>
          </p:cNvSpPr>
          <p:nvPr/>
        </p:nvSpPr>
        <p:spPr bwMode="auto">
          <a:xfrm>
            <a:off x="0" y="6705600"/>
            <a:ext cx="8686800" cy="152400"/>
          </a:xfrm>
          <a:prstGeom prst="rect">
            <a:avLst/>
          </a:prstGeom>
          <a:solidFill>
            <a:srgbClr val="9D02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0486" name="Rectangle 4"/>
          <p:cNvSpPr>
            <a:spLocks noChangeArrowheads="1"/>
          </p:cNvSpPr>
          <p:nvPr/>
        </p:nvSpPr>
        <p:spPr bwMode="auto">
          <a:xfrm>
            <a:off x="8991600" y="6705600"/>
            <a:ext cx="152400" cy="152400"/>
          </a:xfrm>
          <a:prstGeom prst="rect">
            <a:avLst/>
          </a:prstGeom>
          <a:solidFill>
            <a:srgbClr val="9D02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762000" y="6400800"/>
            <a:ext cx="0" cy="457200"/>
          </a:xfrm>
          <a:prstGeom prst="line">
            <a:avLst/>
          </a:prstGeom>
          <a:noFill/>
          <a:ln w="57150">
            <a:solidFill>
              <a:srgbClr val="E3A21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914400" y="6400800"/>
            <a:ext cx="0" cy="457200"/>
          </a:xfrm>
          <a:prstGeom prst="line">
            <a:avLst/>
          </a:prstGeom>
          <a:noFill/>
          <a:ln w="28575">
            <a:solidFill>
              <a:srgbClr val="E3A21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Rectangle 3"/>
          <p:cNvSpPr>
            <a:spLocks noChangeArrowheads="1"/>
          </p:cNvSpPr>
          <p:nvPr/>
        </p:nvSpPr>
        <p:spPr bwMode="auto">
          <a:xfrm>
            <a:off x="0" y="1325563"/>
            <a:ext cx="9144000" cy="46037"/>
          </a:xfrm>
          <a:prstGeom prst="rect">
            <a:avLst/>
          </a:prstGeom>
          <a:solidFill>
            <a:srgbClr val="9D02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ms-MY" altLang="en-US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762</Words>
  <Application>Microsoft Office PowerPoint</Application>
  <PresentationFormat>On-screen Show (4:3)</PresentationFormat>
  <Paragraphs>163</Paragraphs>
  <Slides>24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PowerPoint Presentation</vt:lpstr>
      <vt:lpstr>MQF? MQA?</vt:lpstr>
      <vt:lpstr>Faedah Akreditasi</vt:lpstr>
      <vt:lpstr>Bagaimana Mendapat Akreditasi?</vt:lpstr>
      <vt:lpstr>Pengauditan oleh Panel MQA  </vt:lpstr>
      <vt:lpstr>Pendekatan audit mqa</vt:lpstr>
      <vt:lpstr>SETELAH MENGIKUTI PISMP</vt:lpstr>
      <vt:lpstr>BIDANG-BIDANG HASIL PEMBELAJARAN</vt:lpstr>
      <vt:lpstr>Learning Outcomes (MOE-LO)</vt:lpstr>
      <vt:lpstr>Dari latihan keguruan ke kemenjadian guru</vt:lpstr>
      <vt:lpstr>APA BUKTINYA?</vt:lpstr>
      <vt:lpstr>APA BUKTINYA?</vt:lpstr>
      <vt:lpstr>APA BUKTINYA?</vt:lpstr>
      <vt:lpstr>APA BUKTINYA?</vt:lpstr>
      <vt:lpstr>APA BUKTINYA?</vt:lpstr>
      <vt:lpstr>Outcome-based Education (OBE)</vt:lpstr>
      <vt:lpstr>PowerPoint Presentation</vt:lpstr>
      <vt:lpstr>PENYEDIAAN FAIL P&amp;P PELAJAR</vt:lpstr>
      <vt:lpstr>Prinsip Penyediaan Fail P&amp;P Pelajar</vt:lpstr>
      <vt:lpstr>Maklumat dalam Fail P&amp;P</vt:lpstr>
      <vt:lpstr>Susunan Kursus dalam Fail P&amp;P</vt:lpstr>
      <vt:lpstr>Fail P&amp;P Pelajar</vt:lpstr>
      <vt:lpstr>Kesimpulan</vt:lpstr>
      <vt:lpstr>Sekian.  Terima kasih. Selamat meneruskan pengajian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TMK Cynthia</cp:lastModifiedBy>
  <cp:revision>9</cp:revision>
  <cp:lastPrinted>2014-09-08T02:02:56Z</cp:lastPrinted>
  <dcterms:created xsi:type="dcterms:W3CDTF">2014-06-23T12:19:49Z</dcterms:created>
  <dcterms:modified xsi:type="dcterms:W3CDTF">2014-09-08T02:03:27Z</dcterms:modified>
</cp:coreProperties>
</file>