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858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785F25-3FEE-47E4-81AE-401D97264700}" type="datetimeFigureOut">
              <a:rPr lang="en-US" smtClean="0"/>
              <a:t>5/25/2014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CCB9BD-97D3-4B93-ADE3-97412B6B31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05057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785F25-3FEE-47E4-81AE-401D97264700}" type="datetimeFigureOut">
              <a:rPr lang="en-US" smtClean="0"/>
              <a:t>5/25/2014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CCB9BD-97D3-4B93-ADE3-97412B6B31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90501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785F25-3FEE-47E4-81AE-401D97264700}" type="datetimeFigureOut">
              <a:rPr lang="en-US" smtClean="0"/>
              <a:t>5/25/2014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CCB9BD-97D3-4B93-ADE3-97412B6B31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65661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785F25-3FEE-47E4-81AE-401D97264700}" type="datetimeFigureOut">
              <a:rPr lang="en-US" smtClean="0"/>
              <a:t>5/25/2014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CCB9BD-97D3-4B93-ADE3-97412B6B31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31566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785F25-3FEE-47E4-81AE-401D97264700}" type="datetimeFigureOut">
              <a:rPr lang="en-US" smtClean="0"/>
              <a:t>5/25/2014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CCB9BD-97D3-4B93-ADE3-97412B6B31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92558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785F25-3FEE-47E4-81AE-401D97264700}" type="datetimeFigureOut">
              <a:rPr lang="en-US" smtClean="0"/>
              <a:t>5/25/2014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CCB9BD-97D3-4B93-ADE3-97412B6B31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33993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785F25-3FEE-47E4-81AE-401D97264700}" type="datetimeFigureOut">
              <a:rPr lang="en-US" smtClean="0"/>
              <a:t>5/25/2014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CCB9BD-97D3-4B93-ADE3-97412B6B31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23981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785F25-3FEE-47E4-81AE-401D97264700}" type="datetimeFigureOut">
              <a:rPr lang="en-US" smtClean="0"/>
              <a:t>5/25/2014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CCB9BD-97D3-4B93-ADE3-97412B6B31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92187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785F25-3FEE-47E4-81AE-401D97264700}" type="datetimeFigureOut">
              <a:rPr lang="en-US" smtClean="0"/>
              <a:t>5/25/2014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CCB9BD-97D3-4B93-ADE3-97412B6B31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43836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785F25-3FEE-47E4-81AE-401D97264700}" type="datetimeFigureOut">
              <a:rPr lang="en-US" smtClean="0"/>
              <a:t>5/25/2014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CCB9BD-97D3-4B93-ADE3-97412B6B31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09534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785F25-3FEE-47E4-81AE-401D97264700}" type="datetimeFigureOut">
              <a:rPr lang="en-US" smtClean="0"/>
              <a:t>5/25/2014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CCB9BD-97D3-4B93-ADE3-97412B6B31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36495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785F25-3FEE-47E4-81AE-401D97264700}" type="datetimeFigureOut">
              <a:rPr lang="en-US" smtClean="0"/>
              <a:t>5/25/2014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CCB9BD-97D3-4B93-ADE3-97412B6B31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71088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BENGKEL PEMBINAAN SKEMA TLO PERINGKAT JABATAN/UNIT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DR. GAN WE LING</a:t>
            </a:r>
          </a:p>
          <a:p>
            <a:r>
              <a:rPr lang="en-US" dirty="0" smtClean="0"/>
              <a:t>AZALINA BINTI AZMI</a:t>
            </a:r>
          </a:p>
          <a:p>
            <a:r>
              <a:rPr lang="en-US" dirty="0" smtClean="0"/>
              <a:t>YOO KEE FONG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776523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>
            <a:normAutofit/>
          </a:bodyPr>
          <a:lstStyle/>
          <a:p>
            <a:r>
              <a:rPr lang="en-US" dirty="0" err="1" smtClean="0"/>
              <a:t>Rumusan</a:t>
            </a:r>
            <a:r>
              <a:rPr lang="en-US" dirty="0" smtClean="0"/>
              <a:t> </a:t>
            </a:r>
            <a:r>
              <a:rPr lang="en-US" dirty="0" err="1" smtClean="0"/>
              <a:t>Pembinaan</a:t>
            </a:r>
            <a:r>
              <a:rPr lang="en-US" dirty="0" smtClean="0"/>
              <a:t> </a:t>
            </a:r>
            <a:r>
              <a:rPr lang="en-US" dirty="0" err="1" smtClean="0"/>
              <a:t>Skema</a:t>
            </a:r>
            <a:r>
              <a:rPr lang="en-US" dirty="0" smtClean="0"/>
              <a:t> TLO</a:t>
            </a:r>
            <a:endParaRPr lang="en-US" dirty="0"/>
          </a:p>
        </p:txBody>
      </p:sp>
      <p:sp>
        <p:nvSpPr>
          <p:cNvPr id="3" name="Rounded Rectangle 2"/>
          <p:cNvSpPr/>
          <p:nvPr/>
        </p:nvSpPr>
        <p:spPr>
          <a:xfrm>
            <a:off x="304800" y="1676400"/>
            <a:ext cx="1447800" cy="914400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RUJUK JADUAL 3 BAHARU </a:t>
            </a:r>
            <a:endParaRPr lang="en-US" dirty="0"/>
          </a:p>
        </p:txBody>
      </p:sp>
      <p:sp>
        <p:nvSpPr>
          <p:cNvPr id="8" name="Right Brace 7"/>
          <p:cNvSpPr/>
          <p:nvPr/>
        </p:nvSpPr>
        <p:spPr>
          <a:xfrm>
            <a:off x="4381500" y="1905000"/>
            <a:ext cx="381000" cy="1835727"/>
          </a:xfrm>
          <a:prstGeom prst="rightBrace">
            <a:avLst/>
          </a:prstGeom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ounded Rectangle 13"/>
          <p:cNvSpPr/>
          <p:nvPr/>
        </p:nvSpPr>
        <p:spPr>
          <a:xfrm>
            <a:off x="4762500" y="4495800"/>
            <a:ext cx="4076700" cy="762000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Tentukan</a:t>
            </a:r>
            <a:r>
              <a:rPr lang="en-US" dirty="0" smtClean="0"/>
              <a:t> </a:t>
            </a:r>
            <a:r>
              <a:rPr lang="en-US" dirty="0" err="1" smtClean="0"/>
              <a:t>bilangan</a:t>
            </a:r>
            <a:r>
              <a:rPr lang="en-US" dirty="0" smtClean="0"/>
              <a:t> jam </a:t>
            </a:r>
            <a:r>
              <a:rPr lang="en-US" dirty="0" err="1" smtClean="0"/>
              <a:t>Kuliah</a:t>
            </a:r>
            <a:r>
              <a:rPr lang="en-US" dirty="0" smtClean="0"/>
              <a:t> / Tutorial / </a:t>
            </a:r>
            <a:r>
              <a:rPr lang="en-US" dirty="0" err="1" smtClean="0"/>
              <a:t>Amali</a:t>
            </a:r>
            <a:r>
              <a:rPr lang="en-US" dirty="0" smtClean="0"/>
              <a:t> 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Pembelajaran</a:t>
            </a:r>
            <a:r>
              <a:rPr lang="en-US" dirty="0" smtClean="0"/>
              <a:t> </a:t>
            </a:r>
            <a:r>
              <a:rPr lang="en-US" dirty="0" err="1" smtClean="0"/>
              <a:t>Kendiri</a:t>
            </a:r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1909779" y="1676400"/>
            <a:ext cx="2253513" cy="457200"/>
            <a:chOff x="1909779" y="1676400"/>
            <a:chExt cx="2253513" cy="457200"/>
          </a:xfrm>
        </p:grpSpPr>
        <p:sp>
          <p:nvSpPr>
            <p:cNvPr id="4" name="Rounded Rectangle 3"/>
            <p:cNvSpPr/>
            <p:nvPr/>
          </p:nvSpPr>
          <p:spPr>
            <a:xfrm>
              <a:off x="2473037" y="1676400"/>
              <a:ext cx="1690255" cy="457200"/>
            </a:xfrm>
            <a:prstGeom prst="round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Rujuk</a:t>
              </a:r>
              <a:r>
                <a:rPr lang="en-US" dirty="0" smtClean="0"/>
                <a:t> CLO</a:t>
              </a:r>
              <a:endParaRPr lang="en-US" dirty="0"/>
            </a:p>
          </p:txBody>
        </p:sp>
        <p:sp>
          <p:nvSpPr>
            <p:cNvPr id="16" name="Right Arrow 15"/>
            <p:cNvSpPr/>
            <p:nvPr/>
          </p:nvSpPr>
          <p:spPr>
            <a:xfrm>
              <a:off x="1909779" y="1818478"/>
              <a:ext cx="489204" cy="242316"/>
            </a:xfrm>
            <a:prstGeom prst="rightArrow">
              <a:avLst/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9" name="Group 8"/>
          <p:cNvGrpSpPr/>
          <p:nvPr/>
        </p:nvGrpSpPr>
        <p:grpSpPr>
          <a:xfrm>
            <a:off x="304800" y="2718123"/>
            <a:ext cx="1447800" cy="1472877"/>
            <a:chOff x="304800" y="2718123"/>
            <a:chExt cx="1447800" cy="1472877"/>
          </a:xfrm>
        </p:grpSpPr>
        <p:sp>
          <p:nvSpPr>
            <p:cNvPr id="5" name="Rounded Rectangle 4"/>
            <p:cNvSpPr/>
            <p:nvPr/>
          </p:nvSpPr>
          <p:spPr>
            <a:xfrm>
              <a:off x="304800" y="3276600"/>
              <a:ext cx="1447800" cy="914400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RUJUK PRO FORMA </a:t>
              </a:r>
              <a:endParaRPr lang="en-US" dirty="0"/>
            </a:p>
          </p:txBody>
        </p:sp>
        <p:sp>
          <p:nvSpPr>
            <p:cNvPr id="17" name="Down Arrow 16"/>
            <p:cNvSpPr/>
            <p:nvPr/>
          </p:nvSpPr>
          <p:spPr>
            <a:xfrm>
              <a:off x="907542" y="2718123"/>
              <a:ext cx="242316" cy="489204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0" name="Group 9"/>
          <p:cNvGrpSpPr/>
          <p:nvPr/>
        </p:nvGrpSpPr>
        <p:grpSpPr>
          <a:xfrm>
            <a:off x="1861287" y="3283527"/>
            <a:ext cx="2267368" cy="914400"/>
            <a:chOff x="1861287" y="3283527"/>
            <a:chExt cx="2267368" cy="914400"/>
          </a:xfrm>
        </p:grpSpPr>
        <p:sp>
          <p:nvSpPr>
            <p:cNvPr id="6" name="Rounded Rectangle 5"/>
            <p:cNvSpPr/>
            <p:nvPr/>
          </p:nvSpPr>
          <p:spPr>
            <a:xfrm>
              <a:off x="2452255" y="3283527"/>
              <a:ext cx="1676400" cy="914400"/>
            </a:xfrm>
            <a:prstGeom prst="round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Rujuk</a:t>
              </a:r>
              <a:r>
                <a:rPr lang="en-US" dirty="0" smtClean="0"/>
                <a:t> </a:t>
              </a:r>
              <a:r>
                <a:rPr lang="en-US" dirty="0" err="1" smtClean="0"/>
                <a:t>Hasil</a:t>
              </a:r>
              <a:r>
                <a:rPr lang="en-US" dirty="0" smtClean="0"/>
                <a:t> </a:t>
              </a:r>
              <a:r>
                <a:rPr lang="en-US" dirty="0" err="1" smtClean="0"/>
                <a:t>Pembelajaran</a:t>
              </a:r>
              <a:endParaRPr lang="en-US" dirty="0"/>
            </a:p>
          </p:txBody>
        </p:sp>
        <p:sp>
          <p:nvSpPr>
            <p:cNvPr id="18" name="Right Arrow 17"/>
            <p:cNvSpPr/>
            <p:nvPr/>
          </p:nvSpPr>
          <p:spPr>
            <a:xfrm>
              <a:off x="1861287" y="3619569"/>
              <a:ext cx="489204" cy="242316"/>
            </a:xfrm>
            <a:prstGeom prst="rightArrow">
              <a:avLst/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5181600" y="1562100"/>
            <a:ext cx="1066800" cy="1273302"/>
            <a:chOff x="5181600" y="1562100"/>
            <a:chExt cx="1066800" cy="1273302"/>
          </a:xfrm>
        </p:grpSpPr>
        <p:sp>
          <p:nvSpPr>
            <p:cNvPr id="11" name="Oval 10"/>
            <p:cNvSpPr/>
            <p:nvPr/>
          </p:nvSpPr>
          <p:spPr>
            <a:xfrm>
              <a:off x="5181600" y="1562100"/>
              <a:ext cx="1066800" cy="685800"/>
            </a:xfrm>
            <a:prstGeom prst="ellipse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SAMA</a:t>
              </a:r>
              <a:endParaRPr lang="en-US" dirty="0"/>
            </a:p>
          </p:txBody>
        </p:sp>
        <p:sp>
          <p:nvSpPr>
            <p:cNvPr id="19" name="Down Arrow 18"/>
            <p:cNvSpPr/>
            <p:nvPr/>
          </p:nvSpPr>
          <p:spPr>
            <a:xfrm>
              <a:off x="5593842" y="2346198"/>
              <a:ext cx="242316" cy="489204"/>
            </a:xfrm>
            <a:prstGeom prst="downArrow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4" name="Group 23"/>
          <p:cNvGrpSpPr/>
          <p:nvPr/>
        </p:nvGrpSpPr>
        <p:grpSpPr>
          <a:xfrm>
            <a:off x="5029200" y="2936263"/>
            <a:ext cx="1371600" cy="1499339"/>
            <a:chOff x="5029200" y="2936263"/>
            <a:chExt cx="1371600" cy="1499339"/>
          </a:xfrm>
        </p:grpSpPr>
        <p:sp>
          <p:nvSpPr>
            <p:cNvPr id="13" name="Rounded Rectangle 12"/>
            <p:cNvSpPr/>
            <p:nvPr/>
          </p:nvSpPr>
          <p:spPr>
            <a:xfrm>
              <a:off x="5029200" y="2936263"/>
              <a:ext cx="1371600" cy="914400"/>
            </a:xfrm>
            <a:prstGeom prst="round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Rujuk</a:t>
              </a:r>
              <a:r>
                <a:rPr lang="en-US" dirty="0" smtClean="0"/>
                <a:t> TLO lama</a:t>
              </a:r>
              <a:endParaRPr lang="en-US" dirty="0"/>
            </a:p>
          </p:txBody>
        </p:sp>
        <p:sp>
          <p:nvSpPr>
            <p:cNvPr id="20" name="Down Arrow 19"/>
            <p:cNvSpPr/>
            <p:nvPr/>
          </p:nvSpPr>
          <p:spPr>
            <a:xfrm>
              <a:off x="5618157" y="3946398"/>
              <a:ext cx="242316" cy="489204"/>
            </a:xfrm>
            <a:prstGeom prst="downArrow">
              <a:avLst/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6" name="Group 25"/>
          <p:cNvGrpSpPr/>
          <p:nvPr/>
        </p:nvGrpSpPr>
        <p:grpSpPr>
          <a:xfrm>
            <a:off x="4762500" y="5381313"/>
            <a:ext cx="4076700" cy="1248087"/>
            <a:chOff x="4762500" y="5381313"/>
            <a:chExt cx="4076700" cy="1248087"/>
          </a:xfrm>
        </p:grpSpPr>
        <p:sp>
          <p:nvSpPr>
            <p:cNvPr id="15" name="Rounded Rectangle 14"/>
            <p:cNvSpPr/>
            <p:nvPr/>
          </p:nvSpPr>
          <p:spPr>
            <a:xfrm>
              <a:off x="4762500" y="5943600"/>
              <a:ext cx="4076700" cy="685800"/>
            </a:xfrm>
            <a:prstGeom prst="roundRect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Agihkan</a:t>
              </a:r>
              <a:r>
                <a:rPr lang="en-US" dirty="0" smtClean="0"/>
                <a:t> </a:t>
              </a:r>
              <a:r>
                <a:rPr lang="en-US" dirty="0" err="1" smtClean="0"/>
                <a:t>topik</a:t>
              </a:r>
              <a:r>
                <a:rPr lang="en-US" dirty="0" smtClean="0"/>
                <a:t> </a:t>
              </a:r>
              <a:r>
                <a:rPr lang="en-US" dirty="0" err="1" smtClean="0"/>
                <a:t>mengikut</a:t>
              </a:r>
              <a:r>
                <a:rPr lang="en-US" dirty="0" smtClean="0"/>
                <a:t>  </a:t>
              </a:r>
              <a:r>
                <a:rPr lang="en-US" dirty="0" err="1" smtClean="0"/>
                <a:t>bilangan</a:t>
              </a:r>
              <a:r>
                <a:rPr lang="en-US" dirty="0" smtClean="0"/>
                <a:t> </a:t>
              </a:r>
              <a:r>
                <a:rPr lang="en-US" dirty="0" err="1" smtClean="0"/>
                <a:t>minggu</a:t>
              </a:r>
              <a:r>
                <a:rPr lang="en-US" dirty="0" smtClean="0"/>
                <a:t>* (</a:t>
              </a:r>
              <a:r>
                <a:rPr lang="en-US" dirty="0" err="1" smtClean="0"/>
                <a:t>Praktikum</a:t>
              </a:r>
              <a:r>
                <a:rPr lang="en-US" dirty="0" smtClean="0"/>
                <a:t>? Internship?)</a:t>
              </a:r>
              <a:endParaRPr lang="en-US" dirty="0"/>
            </a:p>
          </p:txBody>
        </p:sp>
        <p:sp>
          <p:nvSpPr>
            <p:cNvPr id="21" name="Down Arrow 20"/>
            <p:cNvSpPr/>
            <p:nvPr/>
          </p:nvSpPr>
          <p:spPr>
            <a:xfrm>
              <a:off x="6558534" y="5381313"/>
              <a:ext cx="242316" cy="489204"/>
            </a:xfrm>
            <a:prstGeom prst="downArrow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5" name="Group 24"/>
          <p:cNvGrpSpPr/>
          <p:nvPr/>
        </p:nvGrpSpPr>
        <p:grpSpPr>
          <a:xfrm>
            <a:off x="6934200" y="1447800"/>
            <a:ext cx="1371600" cy="2918530"/>
            <a:chOff x="6934200" y="1447800"/>
            <a:chExt cx="1371600" cy="2918530"/>
          </a:xfrm>
        </p:grpSpPr>
        <p:sp>
          <p:nvSpPr>
            <p:cNvPr id="12" name="Oval 11"/>
            <p:cNvSpPr/>
            <p:nvPr/>
          </p:nvSpPr>
          <p:spPr>
            <a:xfrm>
              <a:off x="6934200" y="1447800"/>
              <a:ext cx="1371600" cy="914400"/>
            </a:xfrm>
            <a:prstGeom prst="ellipse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TIDAK SAMA</a:t>
              </a:r>
              <a:endParaRPr lang="en-US" dirty="0"/>
            </a:p>
          </p:txBody>
        </p:sp>
        <p:sp>
          <p:nvSpPr>
            <p:cNvPr id="22" name="Down Arrow 21"/>
            <p:cNvSpPr/>
            <p:nvPr/>
          </p:nvSpPr>
          <p:spPr>
            <a:xfrm>
              <a:off x="7530084" y="2514600"/>
              <a:ext cx="242316" cy="1851730"/>
            </a:xfrm>
            <a:prstGeom prst="downArrow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083649967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Mengisi</a:t>
            </a:r>
            <a:r>
              <a:rPr lang="en-US" dirty="0" smtClean="0"/>
              <a:t> </a:t>
            </a:r>
            <a:r>
              <a:rPr lang="en-US" dirty="0" err="1" smtClean="0"/>
              <a:t>Skema</a:t>
            </a:r>
            <a:r>
              <a:rPr lang="en-US" dirty="0" smtClean="0"/>
              <a:t> TLO</a:t>
            </a:r>
            <a:endParaRPr lang="en-US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42356018"/>
              </p:ext>
            </p:extLst>
          </p:nvPr>
        </p:nvGraphicFramePr>
        <p:xfrm>
          <a:off x="152400" y="1219200"/>
          <a:ext cx="8839199" cy="1642474"/>
        </p:xfrm>
        <a:graphic>
          <a:graphicData uri="http://schemas.openxmlformats.org/drawingml/2006/table">
            <a:tbl>
              <a:tblPr firstRow="1" firstCol="1" bandRow="1"/>
              <a:tblGrid>
                <a:gridCol w="687262"/>
                <a:gridCol w="1176991"/>
                <a:gridCol w="1910217"/>
                <a:gridCol w="735414"/>
                <a:gridCol w="736509"/>
                <a:gridCol w="621007"/>
                <a:gridCol w="838200"/>
                <a:gridCol w="854831"/>
                <a:gridCol w="737603"/>
                <a:gridCol w="541165"/>
              </a:tblGrid>
              <a:tr h="207877">
                <a:tc rowSpan="3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 b="1" dirty="0" err="1">
                          <a:effectLst/>
                          <a:latin typeface="Arial"/>
                          <a:ea typeface="SimSun"/>
                          <a:cs typeface="Times New Roman"/>
                        </a:rPr>
                        <a:t>Minggu</a:t>
                      </a:r>
                      <a:endParaRPr lang="en-US" sz="900" dirty="0"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56756" marR="567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 b="1" dirty="0" err="1">
                          <a:effectLst/>
                          <a:latin typeface="Arial"/>
                          <a:ea typeface="SimSun"/>
                          <a:cs typeface="Times New Roman"/>
                        </a:rPr>
                        <a:t>Tajuk</a:t>
                      </a:r>
                      <a:r>
                        <a:rPr lang="en-GB" sz="900" b="1" dirty="0">
                          <a:effectLst/>
                          <a:latin typeface="Arial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en-GB" sz="900" b="1" dirty="0" err="1">
                          <a:effectLst/>
                          <a:latin typeface="Arial"/>
                          <a:ea typeface="SimSun"/>
                          <a:cs typeface="Times New Roman"/>
                        </a:rPr>
                        <a:t>dan</a:t>
                      </a:r>
                      <a:r>
                        <a:rPr lang="en-GB" sz="900" b="1" dirty="0">
                          <a:effectLst/>
                          <a:latin typeface="Arial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en-GB" sz="900" b="1" dirty="0" err="1">
                          <a:effectLst/>
                          <a:latin typeface="Arial"/>
                          <a:ea typeface="SimSun"/>
                          <a:cs typeface="Times New Roman"/>
                        </a:rPr>
                        <a:t>Kandungan</a:t>
                      </a:r>
                      <a:endParaRPr lang="en-US" sz="900" dirty="0"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56756" marR="567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 b="1" dirty="0" err="1">
                          <a:effectLst/>
                          <a:latin typeface="Arial"/>
                          <a:ea typeface="SimSun"/>
                          <a:cs typeface="Times New Roman"/>
                        </a:rPr>
                        <a:t>Hasil</a:t>
                      </a:r>
                      <a:r>
                        <a:rPr lang="en-GB" sz="900" b="1" dirty="0">
                          <a:effectLst/>
                          <a:latin typeface="Arial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en-GB" sz="900" b="1" dirty="0" err="1">
                          <a:effectLst/>
                          <a:latin typeface="Arial"/>
                          <a:ea typeface="SimSun"/>
                          <a:cs typeface="Times New Roman"/>
                        </a:rPr>
                        <a:t>Pembelajaran</a:t>
                      </a:r>
                      <a:endParaRPr lang="en-US" sz="900" dirty="0"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56756" marR="567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 b="1" dirty="0" err="1">
                          <a:effectLst/>
                          <a:latin typeface="Arial"/>
                          <a:ea typeface="SimSun"/>
                          <a:cs typeface="Times New Roman"/>
                        </a:rPr>
                        <a:t>Interaksi</a:t>
                      </a:r>
                      <a:r>
                        <a:rPr lang="en-GB" sz="900" b="1" dirty="0">
                          <a:effectLst/>
                          <a:latin typeface="Arial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en-GB" sz="900" b="1" dirty="0" err="1">
                          <a:effectLst/>
                          <a:latin typeface="Arial"/>
                          <a:ea typeface="SimSun"/>
                          <a:cs typeface="Times New Roman"/>
                        </a:rPr>
                        <a:t>Bersemuka</a:t>
                      </a:r>
                      <a:endParaRPr lang="en-US" sz="900" dirty="0"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56756" marR="567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 b="1" dirty="0" err="1">
                          <a:effectLst/>
                          <a:latin typeface="Arial"/>
                          <a:ea typeface="SimSun"/>
                          <a:cs typeface="Times New Roman"/>
                        </a:rPr>
                        <a:t>Interaksi</a:t>
                      </a:r>
                      <a:r>
                        <a:rPr lang="en-GB" sz="900" b="1" dirty="0">
                          <a:effectLst/>
                          <a:latin typeface="Arial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en-GB" sz="900" b="1" dirty="0" err="1">
                          <a:effectLst/>
                          <a:latin typeface="Arial"/>
                          <a:ea typeface="SimSun"/>
                          <a:cs typeface="Times New Roman"/>
                        </a:rPr>
                        <a:t>Bukan</a:t>
                      </a:r>
                      <a:r>
                        <a:rPr lang="en-GB" sz="900" b="1" dirty="0">
                          <a:effectLst/>
                          <a:latin typeface="Arial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en-GB" sz="900" b="1" dirty="0" err="1">
                          <a:effectLst/>
                          <a:latin typeface="Arial"/>
                          <a:ea typeface="SimSun"/>
                          <a:cs typeface="Times New Roman"/>
                        </a:rPr>
                        <a:t>Bersemuka</a:t>
                      </a:r>
                      <a:endParaRPr lang="en-US" sz="900" dirty="0"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56756" marR="567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 b="1">
                          <a:effectLst/>
                          <a:latin typeface="Arial"/>
                          <a:ea typeface="SimSun"/>
                          <a:cs typeface="Times New Roman"/>
                        </a:rPr>
                        <a:t>Catatan</a:t>
                      </a:r>
                      <a:endParaRPr lang="en-US" sz="900"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56756" marR="567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0158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 b="1">
                          <a:effectLst/>
                          <a:latin typeface="Arial"/>
                          <a:ea typeface="SimSun"/>
                          <a:cs typeface="Times New Roman"/>
                        </a:rPr>
                        <a:t>Kuliah</a:t>
                      </a:r>
                      <a:endParaRPr lang="en-US" sz="900"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56756" marR="567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 b="1">
                          <a:effectLst/>
                          <a:latin typeface="Arial"/>
                          <a:ea typeface="SimSun"/>
                          <a:cs typeface="Times New Roman"/>
                        </a:rPr>
                        <a:t>Amali</a:t>
                      </a:r>
                      <a:endParaRPr lang="en-US" sz="900"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56756" marR="567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 b="1">
                          <a:effectLst/>
                          <a:latin typeface="Arial"/>
                          <a:ea typeface="SimSun"/>
                          <a:cs typeface="Times New Roman"/>
                        </a:rPr>
                        <a:t>Tutorial</a:t>
                      </a:r>
                      <a:endParaRPr lang="en-US" sz="900"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56756" marR="567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 b="1">
                          <a:effectLst/>
                          <a:latin typeface="Arial"/>
                          <a:ea typeface="SimSun"/>
                          <a:cs typeface="Times New Roman"/>
                        </a:rPr>
                        <a:t>Pentaksiran</a:t>
                      </a:r>
                      <a:endParaRPr lang="en-US" sz="900"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56756" marR="567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 b="1">
                          <a:effectLst/>
                          <a:latin typeface="Arial"/>
                          <a:ea typeface="SimSun"/>
                          <a:cs typeface="Times New Roman"/>
                        </a:rPr>
                        <a:t>Pembelajaran Kendiri (sebelum/ selepas kuliah)</a:t>
                      </a:r>
                      <a:endParaRPr lang="en-US" sz="900"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56756" marR="567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 b="1" dirty="0">
                          <a:effectLst/>
                          <a:latin typeface="Arial"/>
                          <a:ea typeface="SimSun"/>
                          <a:cs typeface="Times New Roman"/>
                        </a:rPr>
                        <a:t>Lain-lain (</a:t>
                      </a:r>
                      <a:r>
                        <a:rPr lang="en-GB" sz="900" b="1" dirty="0" err="1">
                          <a:effectLst/>
                          <a:latin typeface="Arial"/>
                          <a:ea typeface="SimSun"/>
                          <a:cs typeface="Times New Roman"/>
                        </a:rPr>
                        <a:t>Tugasan</a:t>
                      </a:r>
                      <a:r>
                        <a:rPr lang="en-GB" sz="900" b="1" dirty="0">
                          <a:effectLst/>
                          <a:latin typeface="Arial"/>
                          <a:ea typeface="SimSun"/>
                          <a:cs typeface="Times New Roman"/>
                        </a:rPr>
                        <a:t>, </a:t>
                      </a:r>
                      <a:r>
                        <a:rPr lang="en-GB" sz="900" b="1" dirty="0" err="1">
                          <a:effectLst/>
                          <a:latin typeface="Arial"/>
                          <a:ea typeface="SimSun"/>
                          <a:cs typeface="Times New Roman"/>
                        </a:rPr>
                        <a:t>ulangkaji</a:t>
                      </a:r>
                      <a:r>
                        <a:rPr lang="en-GB" sz="900" b="1" dirty="0">
                          <a:effectLst/>
                          <a:latin typeface="Arial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en-GB" sz="900" b="1" dirty="0" err="1">
                          <a:effectLst/>
                          <a:latin typeface="Arial"/>
                          <a:ea typeface="SimSun"/>
                          <a:cs typeface="Times New Roman"/>
                        </a:rPr>
                        <a:t>dll</a:t>
                      </a:r>
                      <a:r>
                        <a:rPr lang="en-GB" sz="900" b="1" dirty="0">
                          <a:effectLst/>
                          <a:latin typeface="Arial"/>
                          <a:ea typeface="SimSun"/>
                          <a:cs typeface="Times New Roman"/>
                        </a:rPr>
                        <a:t>)</a:t>
                      </a:r>
                      <a:endParaRPr lang="en-US" sz="900" dirty="0"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56756" marR="567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1296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 b="1" dirty="0">
                          <a:effectLst/>
                          <a:latin typeface="Arial"/>
                          <a:ea typeface="SimSun"/>
                          <a:cs typeface="Times New Roman"/>
                        </a:rPr>
                        <a:t>Jam</a:t>
                      </a:r>
                      <a:endParaRPr lang="en-US" sz="900" dirty="0"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56756" marR="567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 b="1" dirty="0">
                          <a:effectLst/>
                          <a:latin typeface="Arial"/>
                          <a:ea typeface="SimSun"/>
                          <a:cs typeface="Times New Roman"/>
                        </a:rPr>
                        <a:t>Jam</a:t>
                      </a:r>
                      <a:endParaRPr lang="en-US" sz="900" dirty="0"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56756" marR="567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 b="1" dirty="0">
                          <a:effectLst/>
                          <a:latin typeface="Arial"/>
                          <a:ea typeface="SimSun"/>
                          <a:cs typeface="Times New Roman"/>
                        </a:rPr>
                        <a:t>Jam</a:t>
                      </a:r>
                      <a:endParaRPr lang="en-US" sz="900" dirty="0"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56756" marR="567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 b="1">
                          <a:effectLst/>
                          <a:latin typeface="Arial"/>
                          <a:ea typeface="SimSun"/>
                          <a:cs typeface="Times New Roman"/>
                        </a:rPr>
                        <a:t>Jam</a:t>
                      </a:r>
                      <a:endParaRPr lang="en-US" sz="900"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56756" marR="567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 b="1">
                          <a:effectLst/>
                          <a:latin typeface="Arial"/>
                          <a:ea typeface="SimSun"/>
                          <a:cs typeface="Times New Roman"/>
                        </a:rPr>
                        <a:t>Jam</a:t>
                      </a:r>
                      <a:endParaRPr lang="en-US" sz="900"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56756" marR="567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 b="1" dirty="0">
                          <a:effectLst/>
                          <a:latin typeface="Arial"/>
                          <a:ea typeface="SimSun"/>
                          <a:cs typeface="Times New Roman"/>
                        </a:rPr>
                        <a:t>Jam</a:t>
                      </a:r>
                      <a:endParaRPr lang="en-US" sz="900" dirty="0"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56756" marR="567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62687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 b="1">
                          <a:effectLst/>
                          <a:latin typeface="Arial"/>
                          <a:ea typeface="SimSun"/>
                          <a:cs typeface="Times New Roman"/>
                        </a:rPr>
                        <a:t>M1</a:t>
                      </a:r>
                      <a:endParaRPr lang="en-US" sz="900"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56756" marR="567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/>
                          <a:ea typeface="SimSun"/>
                          <a:cs typeface="Times New Roman"/>
                        </a:rPr>
                        <a:t> </a:t>
                      </a:r>
                      <a:endParaRPr lang="en-US" sz="900"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56756" marR="567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  <a:latin typeface="Arial"/>
                          <a:ea typeface="SimSun"/>
                          <a:cs typeface="Times New Roman"/>
                        </a:rPr>
                        <a:t> </a:t>
                      </a:r>
                      <a:endParaRPr lang="en-US" sz="900" dirty="0"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56756" marR="567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  <a:latin typeface="Arial"/>
                          <a:ea typeface="SimSun"/>
                          <a:cs typeface="Times New Roman"/>
                        </a:rPr>
                        <a:t> </a:t>
                      </a:r>
                      <a:endParaRPr lang="en-US" sz="900" dirty="0"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56756" marR="567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  <a:latin typeface="Arial"/>
                          <a:ea typeface="SimSun"/>
                          <a:cs typeface="Times New Roman"/>
                        </a:rPr>
                        <a:t> </a:t>
                      </a:r>
                      <a:endParaRPr lang="en-US" sz="900" dirty="0"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56756" marR="567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  <a:latin typeface="Arial"/>
                          <a:ea typeface="SimSun"/>
                          <a:cs typeface="Times New Roman"/>
                        </a:rPr>
                        <a:t> </a:t>
                      </a:r>
                      <a:endParaRPr lang="en-US" sz="900" dirty="0"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56756" marR="567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  <a:latin typeface="Arial"/>
                          <a:ea typeface="SimSun"/>
                          <a:cs typeface="Times New Roman"/>
                        </a:rPr>
                        <a:t> </a:t>
                      </a:r>
                      <a:endParaRPr lang="en-US" sz="900" dirty="0"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56756" marR="567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  <a:latin typeface="Arial"/>
                          <a:ea typeface="SimSun"/>
                          <a:cs typeface="Times New Roman"/>
                        </a:rPr>
                        <a:t> </a:t>
                      </a:r>
                      <a:endParaRPr lang="en-US" sz="900" dirty="0"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56756" marR="567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  <a:latin typeface="Arial"/>
                          <a:ea typeface="SimSun"/>
                          <a:cs typeface="Times New Roman"/>
                        </a:rPr>
                        <a:t> </a:t>
                      </a:r>
                      <a:endParaRPr lang="en-US" sz="900" dirty="0"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56756" marR="567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  <a:latin typeface="Arial"/>
                          <a:ea typeface="SimSun"/>
                          <a:cs typeface="Times New Roman"/>
                        </a:rPr>
                        <a:t> </a:t>
                      </a:r>
                      <a:endParaRPr lang="en-US" sz="900" dirty="0"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56756" marR="567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2687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 b="1">
                          <a:effectLst/>
                          <a:latin typeface="Arial"/>
                          <a:ea typeface="SimSun"/>
                          <a:cs typeface="Times New Roman"/>
                        </a:rPr>
                        <a:t>M2</a:t>
                      </a:r>
                      <a:endParaRPr lang="en-US" sz="900"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56756" marR="567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/>
                          <a:ea typeface="SimSun"/>
                          <a:cs typeface="Times New Roman"/>
                        </a:rPr>
                        <a:t> </a:t>
                      </a:r>
                      <a:endParaRPr lang="en-US" sz="900"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56756" marR="567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/>
                          <a:ea typeface="SimSun"/>
                          <a:cs typeface="Times New Roman"/>
                        </a:rPr>
                        <a:t> </a:t>
                      </a:r>
                      <a:endParaRPr lang="en-US" sz="900"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56756" marR="567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/>
                          <a:ea typeface="SimSun"/>
                          <a:cs typeface="Times New Roman"/>
                        </a:rPr>
                        <a:t> </a:t>
                      </a:r>
                      <a:endParaRPr lang="en-US" sz="900"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56756" marR="567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  <a:latin typeface="Arial"/>
                          <a:ea typeface="SimSun"/>
                          <a:cs typeface="Times New Roman"/>
                        </a:rPr>
                        <a:t> </a:t>
                      </a:r>
                      <a:endParaRPr lang="en-US" sz="900" dirty="0"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56756" marR="567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  <a:latin typeface="Arial"/>
                          <a:ea typeface="SimSun"/>
                          <a:cs typeface="Times New Roman"/>
                        </a:rPr>
                        <a:t> </a:t>
                      </a:r>
                      <a:endParaRPr lang="en-US" sz="900" dirty="0"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56756" marR="567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  <a:latin typeface="Arial"/>
                          <a:ea typeface="SimSun"/>
                          <a:cs typeface="Times New Roman"/>
                        </a:rPr>
                        <a:t> </a:t>
                      </a:r>
                      <a:endParaRPr lang="en-US" sz="900" dirty="0"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56756" marR="567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  <a:latin typeface="Arial"/>
                          <a:ea typeface="SimSun"/>
                          <a:cs typeface="Times New Roman"/>
                        </a:rPr>
                        <a:t> </a:t>
                      </a:r>
                      <a:endParaRPr lang="en-US" sz="900" dirty="0"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56756" marR="567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  <a:latin typeface="Arial"/>
                          <a:ea typeface="SimSun"/>
                          <a:cs typeface="Times New Roman"/>
                        </a:rPr>
                        <a:t> </a:t>
                      </a:r>
                      <a:endParaRPr lang="en-US" sz="900" dirty="0"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56756" marR="567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  <a:latin typeface="Arial"/>
                          <a:ea typeface="SimSun"/>
                          <a:cs typeface="Times New Roman"/>
                        </a:rPr>
                        <a:t> </a:t>
                      </a:r>
                      <a:endParaRPr lang="en-US" sz="900" dirty="0"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56756" marR="567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pSp>
        <p:nvGrpSpPr>
          <p:cNvPr id="24" name="Group 23"/>
          <p:cNvGrpSpPr/>
          <p:nvPr/>
        </p:nvGrpSpPr>
        <p:grpSpPr>
          <a:xfrm>
            <a:off x="3200400" y="2438400"/>
            <a:ext cx="3962400" cy="2019300"/>
            <a:chOff x="3200400" y="2438400"/>
            <a:chExt cx="3962400" cy="2019300"/>
          </a:xfrm>
        </p:grpSpPr>
        <p:grpSp>
          <p:nvGrpSpPr>
            <p:cNvPr id="12" name="Group 11"/>
            <p:cNvGrpSpPr/>
            <p:nvPr/>
          </p:nvGrpSpPr>
          <p:grpSpPr>
            <a:xfrm>
              <a:off x="4114800" y="2438400"/>
              <a:ext cx="3048000" cy="1295400"/>
              <a:chOff x="4114800" y="2438400"/>
              <a:chExt cx="3048000" cy="1295400"/>
            </a:xfrm>
          </p:grpSpPr>
          <p:cxnSp>
            <p:nvCxnSpPr>
              <p:cNvPr id="5" name="Straight Arrow Connector 4"/>
              <p:cNvCxnSpPr/>
              <p:nvPr/>
            </p:nvCxnSpPr>
            <p:spPr>
              <a:xfrm flipV="1">
                <a:off x="4114800" y="2438400"/>
                <a:ext cx="0" cy="1295400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" name="Straight Arrow Connector 6"/>
              <p:cNvCxnSpPr/>
              <p:nvPr/>
            </p:nvCxnSpPr>
            <p:spPr>
              <a:xfrm flipV="1">
                <a:off x="4114800" y="2438400"/>
                <a:ext cx="762000" cy="1295400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" name="Straight Arrow Connector 8"/>
              <p:cNvCxnSpPr/>
              <p:nvPr/>
            </p:nvCxnSpPr>
            <p:spPr>
              <a:xfrm flipV="1">
                <a:off x="4114800" y="2438400"/>
                <a:ext cx="1524000" cy="1295400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" name="Straight Arrow Connector 10"/>
              <p:cNvCxnSpPr/>
              <p:nvPr/>
            </p:nvCxnSpPr>
            <p:spPr>
              <a:xfrm flipV="1">
                <a:off x="4114800" y="2438400"/>
                <a:ext cx="3048000" cy="1295400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3" name="Rounded Rectangle 12"/>
            <p:cNvSpPr/>
            <p:nvPr/>
          </p:nvSpPr>
          <p:spPr>
            <a:xfrm>
              <a:off x="3200400" y="3771900"/>
              <a:ext cx="1676400" cy="685800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Rujuk</a:t>
              </a:r>
              <a:r>
                <a:rPr lang="en-US" dirty="0" smtClean="0"/>
                <a:t> </a:t>
              </a:r>
              <a:r>
                <a:rPr lang="en-US" dirty="0" err="1" smtClean="0"/>
                <a:t>Jadual</a:t>
              </a:r>
              <a:r>
                <a:rPr lang="en-US" dirty="0" smtClean="0"/>
                <a:t> 3 </a:t>
              </a:r>
              <a:r>
                <a:rPr lang="en-US" dirty="0" err="1" smtClean="0"/>
                <a:t>dan</a:t>
              </a:r>
              <a:r>
                <a:rPr lang="en-US" dirty="0" smtClean="0"/>
                <a:t> </a:t>
              </a:r>
              <a:r>
                <a:rPr lang="en-US" dirty="0" err="1" smtClean="0"/>
                <a:t>isikan</a:t>
              </a:r>
              <a:r>
                <a:rPr lang="en-US" dirty="0" smtClean="0"/>
                <a:t> </a:t>
              </a:r>
              <a:endParaRPr lang="en-US" dirty="0"/>
            </a:p>
          </p:txBody>
        </p:sp>
      </p:grpSp>
      <p:grpSp>
        <p:nvGrpSpPr>
          <p:cNvPr id="22" name="Group 21"/>
          <p:cNvGrpSpPr/>
          <p:nvPr/>
        </p:nvGrpSpPr>
        <p:grpSpPr>
          <a:xfrm>
            <a:off x="429491" y="2895600"/>
            <a:ext cx="1600200" cy="1565564"/>
            <a:chOff x="429491" y="2895600"/>
            <a:chExt cx="1600200" cy="1565564"/>
          </a:xfrm>
        </p:grpSpPr>
        <p:sp>
          <p:nvSpPr>
            <p:cNvPr id="14" name="Rounded Rectangle 13"/>
            <p:cNvSpPr/>
            <p:nvPr/>
          </p:nvSpPr>
          <p:spPr>
            <a:xfrm>
              <a:off x="429491" y="3546764"/>
              <a:ext cx="1600200" cy="914400"/>
            </a:xfrm>
            <a:prstGeom prst="round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Agihkan</a:t>
              </a:r>
              <a:r>
                <a:rPr lang="en-US" dirty="0" smtClean="0"/>
                <a:t> </a:t>
              </a:r>
              <a:r>
                <a:rPr lang="en-US" dirty="0" err="1" smtClean="0"/>
                <a:t>tajuk</a:t>
              </a:r>
              <a:r>
                <a:rPr lang="en-US" dirty="0" smtClean="0"/>
                <a:t> </a:t>
              </a:r>
              <a:r>
                <a:rPr lang="en-US" dirty="0" err="1" smtClean="0"/>
                <a:t>mengikut</a:t>
              </a:r>
              <a:r>
                <a:rPr lang="en-US" dirty="0" smtClean="0"/>
                <a:t> </a:t>
              </a:r>
              <a:r>
                <a:rPr lang="en-US" dirty="0" err="1" smtClean="0"/>
                <a:t>minggu</a:t>
              </a:r>
              <a:endParaRPr lang="en-US" dirty="0"/>
            </a:p>
          </p:txBody>
        </p:sp>
        <p:cxnSp>
          <p:nvCxnSpPr>
            <p:cNvPr id="17" name="Straight Arrow Connector 16"/>
            <p:cNvCxnSpPr/>
            <p:nvPr/>
          </p:nvCxnSpPr>
          <p:spPr>
            <a:xfrm flipV="1">
              <a:off x="1447800" y="2895600"/>
              <a:ext cx="0" cy="651164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accent4"/>
            </a:lnRef>
            <a:fillRef idx="0">
              <a:schemeClr val="accent4"/>
            </a:fillRef>
            <a:effectRef idx="2">
              <a:schemeClr val="accent4"/>
            </a:effectRef>
            <a:fontRef idx="minor">
              <a:schemeClr val="tx1"/>
            </a:fontRef>
          </p:style>
        </p:cxnSp>
      </p:grpSp>
      <p:grpSp>
        <p:nvGrpSpPr>
          <p:cNvPr id="23" name="Group 22"/>
          <p:cNvGrpSpPr/>
          <p:nvPr/>
        </p:nvGrpSpPr>
        <p:grpSpPr>
          <a:xfrm>
            <a:off x="1776845" y="2895600"/>
            <a:ext cx="2847109" cy="3276600"/>
            <a:chOff x="1776845" y="2895600"/>
            <a:chExt cx="2847109" cy="3276600"/>
          </a:xfrm>
        </p:grpSpPr>
        <p:sp>
          <p:nvSpPr>
            <p:cNvPr id="18" name="Rounded Rectangle 17"/>
            <p:cNvSpPr/>
            <p:nvPr/>
          </p:nvSpPr>
          <p:spPr>
            <a:xfrm>
              <a:off x="1776845" y="5257800"/>
              <a:ext cx="2847109" cy="914400"/>
            </a:xfrm>
            <a:prstGeom prst="round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Tuliskan</a:t>
              </a:r>
              <a:r>
                <a:rPr lang="en-US" dirty="0" smtClean="0"/>
                <a:t> HP </a:t>
              </a:r>
              <a:r>
                <a:rPr lang="en-US" dirty="0" err="1" smtClean="0"/>
                <a:t>berdasarkan</a:t>
              </a:r>
              <a:r>
                <a:rPr lang="en-US" dirty="0" smtClean="0"/>
                <a:t> CLO </a:t>
              </a:r>
              <a:r>
                <a:rPr lang="en-US" dirty="0" err="1" smtClean="0"/>
                <a:t>dan</a:t>
              </a:r>
              <a:r>
                <a:rPr lang="en-US" dirty="0" smtClean="0"/>
                <a:t> </a:t>
              </a:r>
              <a:r>
                <a:rPr lang="en-US" dirty="0" err="1" smtClean="0"/>
                <a:t>tandakan</a:t>
              </a:r>
              <a:r>
                <a:rPr lang="en-US" dirty="0" smtClean="0"/>
                <a:t> CLO </a:t>
              </a:r>
              <a:r>
                <a:rPr lang="en-US" dirty="0" err="1" smtClean="0"/>
                <a:t>mana</a:t>
              </a:r>
              <a:r>
                <a:rPr lang="en-US" dirty="0" smtClean="0"/>
                <a:t> yang </a:t>
              </a:r>
              <a:r>
                <a:rPr lang="en-US" dirty="0" err="1" smtClean="0"/>
                <a:t>dicapai</a:t>
              </a:r>
              <a:r>
                <a:rPr lang="en-US" dirty="0" smtClean="0"/>
                <a:t> </a:t>
              </a:r>
              <a:endParaRPr lang="en-US" dirty="0"/>
            </a:p>
          </p:txBody>
        </p:sp>
        <p:cxnSp>
          <p:nvCxnSpPr>
            <p:cNvPr id="21" name="Straight Arrow Connector 20"/>
            <p:cNvCxnSpPr/>
            <p:nvPr/>
          </p:nvCxnSpPr>
          <p:spPr>
            <a:xfrm flipV="1">
              <a:off x="2819400" y="2895600"/>
              <a:ext cx="0" cy="2362200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</p:grpSp>
      <p:grpSp>
        <p:nvGrpSpPr>
          <p:cNvPr id="4" name="Group 3"/>
          <p:cNvGrpSpPr/>
          <p:nvPr/>
        </p:nvGrpSpPr>
        <p:grpSpPr>
          <a:xfrm>
            <a:off x="4729180" y="5257800"/>
            <a:ext cx="4262420" cy="914400"/>
            <a:chOff x="4729180" y="5257800"/>
            <a:chExt cx="4262420" cy="914400"/>
          </a:xfrm>
        </p:grpSpPr>
        <p:sp>
          <p:nvSpPr>
            <p:cNvPr id="26" name="Rectangle 25"/>
            <p:cNvSpPr/>
            <p:nvPr/>
          </p:nvSpPr>
          <p:spPr>
            <a:xfrm>
              <a:off x="5257800" y="5257800"/>
              <a:ext cx="3733800" cy="914400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HP </a:t>
              </a:r>
              <a:r>
                <a:rPr lang="en-US" dirty="0" err="1" smtClean="0"/>
                <a:t>ditulis</a:t>
              </a:r>
              <a:r>
                <a:rPr lang="en-US" dirty="0" smtClean="0"/>
                <a:t> </a:t>
              </a:r>
              <a:r>
                <a:rPr lang="en-US" dirty="0" err="1" smtClean="0"/>
                <a:t>berdasarkan</a:t>
              </a:r>
              <a:r>
                <a:rPr lang="en-US" dirty="0" smtClean="0"/>
                <a:t> </a:t>
              </a:r>
              <a:r>
                <a:rPr lang="en-US" dirty="0" err="1" smtClean="0"/>
                <a:t>tajuk</a:t>
              </a:r>
              <a:r>
                <a:rPr lang="en-US" dirty="0" smtClean="0"/>
                <a:t> </a:t>
              </a:r>
              <a:r>
                <a:rPr lang="en-US" dirty="0" err="1" smtClean="0"/>
                <a:t>dan</a:t>
              </a:r>
              <a:r>
                <a:rPr lang="en-US" dirty="0" smtClean="0"/>
                <a:t> </a:t>
              </a:r>
              <a:r>
                <a:rPr lang="en-US" dirty="0" err="1" smtClean="0"/>
                <a:t>kandungan</a:t>
              </a:r>
              <a:r>
                <a:rPr lang="en-US" dirty="0" smtClean="0"/>
                <a:t> </a:t>
              </a:r>
              <a:r>
                <a:rPr lang="en-US" dirty="0" err="1" smtClean="0"/>
                <a:t>bagi</a:t>
              </a:r>
              <a:r>
                <a:rPr lang="en-US" dirty="0" smtClean="0"/>
                <a:t> </a:t>
              </a:r>
              <a:r>
                <a:rPr lang="en-US" dirty="0" err="1" smtClean="0"/>
                <a:t>minggu</a:t>
              </a:r>
              <a:r>
                <a:rPr lang="en-US" dirty="0" smtClean="0"/>
                <a:t> </a:t>
              </a:r>
              <a:r>
                <a:rPr lang="en-US" dirty="0" err="1" smtClean="0"/>
                <a:t>tersebut</a:t>
              </a:r>
              <a:r>
                <a:rPr lang="en-US" dirty="0" smtClean="0"/>
                <a:t> </a:t>
              </a:r>
              <a:r>
                <a:rPr lang="en-US" dirty="0" err="1" smtClean="0"/>
                <a:t>tetapi</a:t>
              </a:r>
              <a:r>
                <a:rPr lang="en-US" dirty="0" smtClean="0"/>
                <a:t> </a:t>
              </a:r>
              <a:r>
                <a:rPr lang="en-US" dirty="0" err="1" smtClean="0"/>
                <a:t>mesti</a:t>
              </a:r>
              <a:r>
                <a:rPr lang="en-US" dirty="0" smtClean="0"/>
                <a:t> </a:t>
              </a:r>
              <a:r>
                <a:rPr lang="en-US" dirty="0" err="1" smtClean="0"/>
                <a:t>berdasarkan</a:t>
              </a:r>
              <a:r>
                <a:rPr lang="en-US" dirty="0" smtClean="0"/>
                <a:t> CLO </a:t>
              </a:r>
              <a:r>
                <a:rPr lang="en-US" dirty="0" err="1" smtClean="0"/>
                <a:t>tertentu</a:t>
              </a:r>
              <a:endParaRPr lang="en-US" dirty="0"/>
            </a:p>
          </p:txBody>
        </p:sp>
        <p:sp>
          <p:nvSpPr>
            <p:cNvPr id="27" name="Right Arrow 26"/>
            <p:cNvSpPr/>
            <p:nvPr/>
          </p:nvSpPr>
          <p:spPr>
            <a:xfrm>
              <a:off x="4729180" y="5593842"/>
              <a:ext cx="489204" cy="242316"/>
            </a:xfrm>
            <a:prstGeom prst="rightArrow">
              <a:avLst/>
            </a:prstGeom>
          </p:spPr>
          <p:style>
            <a:lnRef idx="1">
              <a:schemeClr val="accent5"/>
            </a:lnRef>
            <a:fillRef idx="3">
              <a:schemeClr val="accent5"/>
            </a:fillRef>
            <a:effectRef idx="2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826450297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/>
          <a:lstStyle/>
          <a:p>
            <a:r>
              <a:rPr lang="en-US" dirty="0" err="1" smtClean="0"/>
              <a:t>Mengisi</a:t>
            </a:r>
            <a:r>
              <a:rPr lang="en-US" dirty="0" smtClean="0"/>
              <a:t> </a:t>
            </a:r>
            <a:r>
              <a:rPr lang="en-US" dirty="0" err="1" smtClean="0"/>
              <a:t>Skema</a:t>
            </a:r>
            <a:r>
              <a:rPr lang="en-US" dirty="0" smtClean="0"/>
              <a:t> TLO</a:t>
            </a:r>
            <a:endParaRPr lang="en-US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53534043"/>
              </p:ext>
            </p:extLst>
          </p:nvPr>
        </p:nvGraphicFramePr>
        <p:xfrm>
          <a:off x="152400" y="1447800"/>
          <a:ext cx="8839199" cy="1642474"/>
        </p:xfrm>
        <a:graphic>
          <a:graphicData uri="http://schemas.openxmlformats.org/drawingml/2006/table">
            <a:tbl>
              <a:tblPr firstRow="1" firstCol="1" bandRow="1"/>
              <a:tblGrid>
                <a:gridCol w="687262"/>
                <a:gridCol w="1176991"/>
                <a:gridCol w="1910217"/>
                <a:gridCol w="735414"/>
                <a:gridCol w="736509"/>
                <a:gridCol w="621007"/>
                <a:gridCol w="838200"/>
                <a:gridCol w="854831"/>
                <a:gridCol w="737603"/>
                <a:gridCol w="541165"/>
              </a:tblGrid>
              <a:tr h="207877">
                <a:tc rowSpan="3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 b="1" dirty="0" err="1">
                          <a:effectLst/>
                          <a:latin typeface="Arial"/>
                          <a:ea typeface="SimSun"/>
                          <a:cs typeface="Times New Roman"/>
                        </a:rPr>
                        <a:t>Minggu</a:t>
                      </a:r>
                      <a:endParaRPr lang="en-US" sz="900" dirty="0"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56756" marR="567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 b="1" dirty="0" err="1">
                          <a:effectLst/>
                          <a:latin typeface="Arial"/>
                          <a:ea typeface="SimSun"/>
                          <a:cs typeface="Times New Roman"/>
                        </a:rPr>
                        <a:t>Tajuk</a:t>
                      </a:r>
                      <a:r>
                        <a:rPr lang="en-GB" sz="900" b="1" dirty="0">
                          <a:effectLst/>
                          <a:latin typeface="Arial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en-GB" sz="900" b="1" dirty="0" err="1">
                          <a:effectLst/>
                          <a:latin typeface="Arial"/>
                          <a:ea typeface="SimSun"/>
                          <a:cs typeface="Times New Roman"/>
                        </a:rPr>
                        <a:t>dan</a:t>
                      </a:r>
                      <a:r>
                        <a:rPr lang="en-GB" sz="900" b="1" dirty="0">
                          <a:effectLst/>
                          <a:latin typeface="Arial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en-GB" sz="900" b="1" dirty="0" err="1">
                          <a:effectLst/>
                          <a:latin typeface="Arial"/>
                          <a:ea typeface="SimSun"/>
                          <a:cs typeface="Times New Roman"/>
                        </a:rPr>
                        <a:t>Kandungan</a:t>
                      </a:r>
                      <a:endParaRPr lang="en-US" sz="900" dirty="0"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56756" marR="567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 b="1" dirty="0" err="1">
                          <a:effectLst/>
                          <a:latin typeface="Arial"/>
                          <a:ea typeface="SimSun"/>
                          <a:cs typeface="Times New Roman"/>
                        </a:rPr>
                        <a:t>Hasil</a:t>
                      </a:r>
                      <a:r>
                        <a:rPr lang="en-GB" sz="900" b="1" dirty="0">
                          <a:effectLst/>
                          <a:latin typeface="Arial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en-GB" sz="900" b="1" dirty="0" err="1">
                          <a:effectLst/>
                          <a:latin typeface="Arial"/>
                          <a:ea typeface="SimSun"/>
                          <a:cs typeface="Times New Roman"/>
                        </a:rPr>
                        <a:t>Pembelajaran</a:t>
                      </a:r>
                      <a:endParaRPr lang="en-US" sz="900" dirty="0"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56756" marR="567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 b="1" dirty="0" err="1">
                          <a:effectLst/>
                          <a:latin typeface="Arial"/>
                          <a:ea typeface="SimSun"/>
                          <a:cs typeface="Times New Roman"/>
                        </a:rPr>
                        <a:t>Interaksi</a:t>
                      </a:r>
                      <a:r>
                        <a:rPr lang="en-GB" sz="900" b="1" dirty="0">
                          <a:effectLst/>
                          <a:latin typeface="Arial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en-GB" sz="900" b="1" dirty="0" err="1">
                          <a:effectLst/>
                          <a:latin typeface="Arial"/>
                          <a:ea typeface="SimSun"/>
                          <a:cs typeface="Times New Roman"/>
                        </a:rPr>
                        <a:t>Bersemuka</a:t>
                      </a:r>
                      <a:endParaRPr lang="en-US" sz="900" dirty="0"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56756" marR="567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 b="1" dirty="0" err="1">
                          <a:effectLst/>
                          <a:latin typeface="Arial"/>
                          <a:ea typeface="SimSun"/>
                          <a:cs typeface="Times New Roman"/>
                        </a:rPr>
                        <a:t>Interaksi</a:t>
                      </a:r>
                      <a:r>
                        <a:rPr lang="en-GB" sz="900" b="1" dirty="0">
                          <a:effectLst/>
                          <a:latin typeface="Arial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en-GB" sz="900" b="1" dirty="0" err="1">
                          <a:effectLst/>
                          <a:latin typeface="Arial"/>
                          <a:ea typeface="SimSun"/>
                          <a:cs typeface="Times New Roman"/>
                        </a:rPr>
                        <a:t>Bukan</a:t>
                      </a:r>
                      <a:r>
                        <a:rPr lang="en-GB" sz="900" b="1" dirty="0">
                          <a:effectLst/>
                          <a:latin typeface="Arial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en-GB" sz="900" b="1" dirty="0" err="1">
                          <a:effectLst/>
                          <a:latin typeface="Arial"/>
                          <a:ea typeface="SimSun"/>
                          <a:cs typeface="Times New Roman"/>
                        </a:rPr>
                        <a:t>Bersemuka</a:t>
                      </a:r>
                      <a:endParaRPr lang="en-US" sz="900" dirty="0"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56756" marR="567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 b="1">
                          <a:effectLst/>
                          <a:latin typeface="Arial"/>
                          <a:ea typeface="SimSun"/>
                          <a:cs typeface="Times New Roman"/>
                        </a:rPr>
                        <a:t>Catatan</a:t>
                      </a:r>
                      <a:endParaRPr lang="en-US" sz="900"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56756" marR="567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0158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 b="1" dirty="0" err="1">
                          <a:effectLst/>
                          <a:latin typeface="Arial"/>
                          <a:ea typeface="SimSun"/>
                          <a:cs typeface="Times New Roman"/>
                        </a:rPr>
                        <a:t>Kuliah</a:t>
                      </a:r>
                      <a:endParaRPr lang="en-US" sz="900" dirty="0"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56756" marR="567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 b="1">
                          <a:effectLst/>
                          <a:latin typeface="Arial"/>
                          <a:ea typeface="SimSun"/>
                          <a:cs typeface="Times New Roman"/>
                        </a:rPr>
                        <a:t>Amali</a:t>
                      </a:r>
                      <a:endParaRPr lang="en-US" sz="900"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56756" marR="567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 b="1">
                          <a:effectLst/>
                          <a:latin typeface="Arial"/>
                          <a:ea typeface="SimSun"/>
                          <a:cs typeface="Times New Roman"/>
                        </a:rPr>
                        <a:t>Tutorial</a:t>
                      </a:r>
                      <a:endParaRPr lang="en-US" sz="900"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56756" marR="567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 b="1" dirty="0" err="1">
                          <a:effectLst/>
                          <a:latin typeface="Arial"/>
                          <a:ea typeface="SimSun"/>
                          <a:cs typeface="Times New Roman"/>
                        </a:rPr>
                        <a:t>Pentaksiran</a:t>
                      </a:r>
                      <a:endParaRPr lang="en-US" sz="900" dirty="0"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56756" marR="567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 b="1" dirty="0" err="1">
                          <a:effectLst/>
                          <a:latin typeface="Arial"/>
                          <a:ea typeface="SimSun"/>
                          <a:cs typeface="Times New Roman"/>
                        </a:rPr>
                        <a:t>Pembelajaran</a:t>
                      </a:r>
                      <a:r>
                        <a:rPr lang="en-GB" sz="900" b="1" dirty="0">
                          <a:effectLst/>
                          <a:latin typeface="Arial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en-GB" sz="900" b="1" dirty="0" err="1">
                          <a:effectLst/>
                          <a:latin typeface="Arial"/>
                          <a:ea typeface="SimSun"/>
                          <a:cs typeface="Times New Roman"/>
                        </a:rPr>
                        <a:t>Kendiri</a:t>
                      </a:r>
                      <a:r>
                        <a:rPr lang="en-GB" sz="900" b="1" dirty="0">
                          <a:effectLst/>
                          <a:latin typeface="Arial"/>
                          <a:ea typeface="SimSun"/>
                          <a:cs typeface="Times New Roman"/>
                        </a:rPr>
                        <a:t> (</a:t>
                      </a:r>
                      <a:r>
                        <a:rPr lang="en-GB" sz="900" b="1" dirty="0" err="1">
                          <a:effectLst/>
                          <a:latin typeface="Arial"/>
                          <a:ea typeface="SimSun"/>
                          <a:cs typeface="Times New Roman"/>
                        </a:rPr>
                        <a:t>sebelum</a:t>
                      </a:r>
                      <a:r>
                        <a:rPr lang="en-GB" sz="900" b="1" dirty="0">
                          <a:effectLst/>
                          <a:latin typeface="Arial"/>
                          <a:ea typeface="SimSun"/>
                          <a:cs typeface="Times New Roman"/>
                        </a:rPr>
                        <a:t>/ </a:t>
                      </a:r>
                      <a:r>
                        <a:rPr lang="en-GB" sz="900" b="1" dirty="0" err="1">
                          <a:effectLst/>
                          <a:latin typeface="Arial"/>
                          <a:ea typeface="SimSun"/>
                          <a:cs typeface="Times New Roman"/>
                        </a:rPr>
                        <a:t>selepas</a:t>
                      </a:r>
                      <a:r>
                        <a:rPr lang="en-GB" sz="900" b="1" dirty="0">
                          <a:effectLst/>
                          <a:latin typeface="Arial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en-GB" sz="900" b="1" dirty="0" err="1">
                          <a:effectLst/>
                          <a:latin typeface="Arial"/>
                          <a:ea typeface="SimSun"/>
                          <a:cs typeface="Times New Roman"/>
                        </a:rPr>
                        <a:t>kuliah</a:t>
                      </a:r>
                      <a:r>
                        <a:rPr lang="en-GB" sz="900" b="1" dirty="0">
                          <a:effectLst/>
                          <a:latin typeface="Arial"/>
                          <a:ea typeface="SimSun"/>
                          <a:cs typeface="Times New Roman"/>
                        </a:rPr>
                        <a:t>)</a:t>
                      </a:r>
                      <a:endParaRPr lang="en-US" sz="900" dirty="0"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56756" marR="567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 b="1" dirty="0">
                          <a:effectLst/>
                          <a:latin typeface="Arial"/>
                          <a:ea typeface="SimSun"/>
                          <a:cs typeface="Times New Roman"/>
                        </a:rPr>
                        <a:t>Lain-lain (</a:t>
                      </a:r>
                      <a:r>
                        <a:rPr lang="en-GB" sz="900" b="1" dirty="0" err="1">
                          <a:effectLst/>
                          <a:latin typeface="Arial"/>
                          <a:ea typeface="SimSun"/>
                          <a:cs typeface="Times New Roman"/>
                        </a:rPr>
                        <a:t>Tugasan</a:t>
                      </a:r>
                      <a:r>
                        <a:rPr lang="en-GB" sz="900" b="1" dirty="0">
                          <a:effectLst/>
                          <a:latin typeface="Arial"/>
                          <a:ea typeface="SimSun"/>
                          <a:cs typeface="Times New Roman"/>
                        </a:rPr>
                        <a:t>, </a:t>
                      </a:r>
                      <a:r>
                        <a:rPr lang="en-GB" sz="900" b="1" dirty="0" err="1">
                          <a:effectLst/>
                          <a:latin typeface="Arial"/>
                          <a:ea typeface="SimSun"/>
                          <a:cs typeface="Times New Roman"/>
                        </a:rPr>
                        <a:t>ulangkaji</a:t>
                      </a:r>
                      <a:r>
                        <a:rPr lang="en-GB" sz="900" b="1" dirty="0">
                          <a:effectLst/>
                          <a:latin typeface="Arial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en-GB" sz="900" b="1" dirty="0" err="1">
                          <a:effectLst/>
                          <a:latin typeface="Arial"/>
                          <a:ea typeface="SimSun"/>
                          <a:cs typeface="Times New Roman"/>
                        </a:rPr>
                        <a:t>dll</a:t>
                      </a:r>
                      <a:r>
                        <a:rPr lang="en-GB" sz="900" b="1" dirty="0">
                          <a:effectLst/>
                          <a:latin typeface="Arial"/>
                          <a:ea typeface="SimSun"/>
                          <a:cs typeface="Times New Roman"/>
                        </a:rPr>
                        <a:t>)</a:t>
                      </a:r>
                      <a:endParaRPr lang="en-US" sz="900" dirty="0"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56756" marR="567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1296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 b="1" dirty="0">
                          <a:effectLst/>
                          <a:latin typeface="Arial"/>
                          <a:ea typeface="SimSun"/>
                          <a:cs typeface="Times New Roman"/>
                        </a:rPr>
                        <a:t>Jam</a:t>
                      </a:r>
                      <a:endParaRPr lang="en-US" sz="900" dirty="0"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56756" marR="567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 b="1" dirty="0">
                          <a:effectLst/>
                          <a:latin typeface="Arial"/>
                          <a:ea typeface="SimSun"/>
                          <a:cs typeface="Times New Roman"/>
                        </a:rPr>
                        <a:t>Jam</a:t>
                      </a:r>
                      <a:endParaRPr lang="en-US" sz="900" dirty="0"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56756" marR="567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 b="1" dirty="0">
                          <a:effectLst/>
                          <a:latin typeface="Arial"/>
                          <a:ea typeface="SimSun"/>
                          <a:cs typeface="Times New Roman"/>
                        </a:rPr>
                        <a:t>Jam</a:t>
                      </a:r>
                      <a:endParaRPr lang="en-US" sz="900" dirty="0"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56756" marR="567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 b="1">
                          <a:effectLst/>
                          <a:latin typeface="Arial"/>
                          <a:ea typeface="SimSun"/>
                          <a:cs typeface="Times New Roman"/>
                        </a:rPr>
                        <a:t>Jam</a:t>
                      </a:r>
                      <a:endParaRPr lang="en-US" sz="900"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56756" marR="567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 b="1">
                          <a:effectLst/>
                          <a:latin typeface="Arial"/>
                          <a:ea typeface="SimSun"/>
                          <a:cs typeface="Times New Roman"/>
                        </a:rPr>
                        <a:t>Jam</a:t>
                      </a:r>
                      <a:endParaRPr lang="en-US" sz="900"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56756" marR="567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 b="1" dirty="0">
                          <a:effectLst/>
                          <a:latin typeface="Arial"/>
                          <a:ea typeface="SimSun"/>
                          <a:cs typeface="Times New Roman"/>
                        </a:rPr>
                        <a:t>Jam</a:t>
                      </a:r>
                      <a:endParaRPr lang="en-US" sz="900" dirty="0"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56756" marR="567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62687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 b="1">
                          <a:effectLst/>
                          <a:latin typeface="Arial"/>
                          <a:ea typeface="SimSun"/>
                          <a:cs typeface="Times New Roman"/>
                        </a:rPr>
                        <a:t>M1</a:t>
                      </a:r>
                      <a:endParaRPr lang="en-US" sz="900"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56756" marR="567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/>
                          <a:ea typeface="SimSun"/>
                          <a:cs typeface="Times New Roman"/>
                        </a:rPr>
                        <a:t> </a:t>
                      </a:r>
                      <a:endParaRPr lang="en-US" sz="900"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56756" marR="567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  <a:latin typeface="Arial"/>
                          <a:ea typeface="SimSun"/>
                          <a:cs typeface="Times New Roman"/>
                        </a:rPr>
                        <a:t> </a:t>
                      </a:r>
                      <a:endParaRPr lang="en-US" sz="900" dirty="0"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56756" marR="567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  <a:latin typeface="Arial"/>
                          <a:ea typeface="SimSun"/>
                          <a:cs typeface="Times New Roman"/>
                        </a:rPr>
                        <a:t> </a:t>
                      </a:r>
                      <a:endParaRPr lang="en-US" sz="900" dirty="0"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56756" marR="567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  <a:latin typeface="Arial"/>
                          <a:ea typeface="SimSun"/>
                          <a:cs typeface="Times New Roman"/>
                        </a:rPr>
                        <a:t> </a:t>
                      </a:r>
                      <a:endParaRPr lang="en-US" sz="900" dirty="0"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56756" marR="567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  <a:latin typeface="Arial"/>
                          <a:ea typeface="SimSun"/>
                          <a:cs typeface="Times New Roman"/>
                        </a:rPr>
                        <a:t> </a:t>
                      </a:r>
                      <a:endParaRPr lang="en-US" sz="900" dirty="0"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56756" marR="567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  <a:latin typeface="Arial"/>
                          <a:ea typeface="SimSun"/>
                          <a:cs typeface="Times New Roman"/>
                        </a:rPr>
                        <a:t> </a:t>
                      </a:r>
                      <a:endParaRPr lang="en-US" sz="900" dirty="0"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56756" marR="567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  <a:latin typeface="Arial"/>
                          <a:ea typeface="SimSun"/>
                          <a:cs typeface="Times New Roman"/>
                        </a:rPr>
                        <a:t> </a:t>
                      </a:r>
                      <a:endParaRPr lang="en-US" sz="900" dirty="0"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56756" marR="567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  <a:latin typeface="Arial"/>
                          <a:ea typeface="SimSun"/>
                          <a:cs typeface="Times New Roman"/>
                        </a:rPr>
                        <a:t> </a:t>
                      </a:r>
                      <a:endParaRPr lang="en-US" sz="900" dirty="0"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56756" marR="567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  <a:latin typeface="Arial"/>
                          <a:ea typeface="SimSun"/>
                          <a:cs typeface="Times New Roman"/>
                        </a:rPr>
                        <a:t> </a:t>
                      </a:r>
                      <a:endParaRPr lang="en-US" sz="900" dirty="0"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56756" marR="567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2687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 b="1">
                          <a:effectLst/>
                          <a:latin typeface="Arial"/>
                          <a:ea typeface="SimSun"/>
                          <a:cs typeface="Times New Roman"/>
                        </a:rPr>
                        <a:t>M2</a:t>
                      </a:r>
                      <a:endParaRPr lang="en-US" sz="900"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56756" marR="567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/>
                          <a:ea typeface="SimSun"/>
                          <a:cs typeface="Times New Roman"/>
                        </a:rPr>
                        <a:t> </a:t>
                      </a:r>
                      <a:endParaRPr lang="en-US" sz="900"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56756" marR="567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/>
                          <a:ea typeface="SimSun"/>
                          <a:cs typeface="Times New Roman"/>
                        </a:rPr>
                        <a:t> </a:t>
                      </a:r>
                      <a:endParaRPr lang="en-US" sz="900"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56756" marR="567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/>
                          <a:ea typeface="SimSun"/>
                          <a:cs typeface="Times New Roman"/>
                        </a:rPr>
                        <a:t> </a:t>
                      </a:r>
                      <a:endParaRPr lang="en-US" sz="900"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56756" marR="567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  <a:latin typeface="Arial"/>
                          <a:ea typeface="SimSun"/>
                          <a:cs typeface="Times New Roman"/>
                        </a:rPr>
                        <a:t> </a:t>
                      </a:r>
                      <a:endParaRPr lang="en-US" sz="900" dirty="0"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56756" marR="567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  <a:latin typeface="Arial"/>
                          <a:ea typeface="SimSun"/>
                          <a:cs typeface="Times New Roman"/>
                        </a:rPr>
                        <a:t> </a:t>
                      </a:r>
                      <a:endParaRPr lang="en-US" sz="900" dirty="0"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56756" marR="567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  <a:latin typeface="Arial"/>
                          <a:ea typeface="SimSun"/>
                          <a:cs typeface="Times New Roman"/>
                        </a:rPr>
                        <a:t> </a:t>
                      </a:r>
                      <a:endParaRPr lang="en-US" sz="900" dirty="0"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56756" marR="567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  <a:latin typeface="Arial"/>
                          <a:ea typeface="SimSun"/>
                          <a:cs typeface="Times New Roman"/>
                        </a:rPr>
                        <a:t> </a:t>
                      </a:r>
                      <a:endParaRPr lang="en-US" sz="900" dirty="0"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56756" marR="567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  <a:latin typeface="Arial"/>
                          <a:ea typeface="SimSun"/>
                          <a:cs typeface="Times New Roman"/>
                        </a:rPr>
                        <a:t> </a:t>
                      </a:r>
                      <a:endParaRPr lang="en-US" sz="900" dirty="0"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56756" marR="567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  <a:latin typeface="Arial"/>
                          <a:ea typeface="SimSun"/>
                          <a:cs typeface="Times New Roman"/>
                        </a:rPr>
                        <a:t> </a:t>
                      </a:r>
                      <a:endParaRPr lang="en-US" sz="900" dirty="0"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56756" marR="567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pSp>
        <p:nvGrpSpPr>
          <p:cNvPr id="7" name="Group 6"/>
          <p:cNvGrpSpPr/>
          <p:nvPr/>
        </p:nvGrpSpPr>
        <p:grpSpPr>
          <a:xfrm>
            <a:off x="450273" y="4724400"/>
            <a:ext cx="2438400" cy="1600200"/>
            <a:chOff x="450273" y="4724400"/>
            <a:chExt cx="2438400" cy="1600200"/>
          </a:xfrm>
        </p:grpSpPr>
        <p:sp>
          <p:nvSpPr>
            <p:cNvPr id="13" name="Up-Down Arrow 12"/>
            <p:cNvSpPr/>
            <p:nvPr/>
          </p:nvSpPr>
          <p:spPr>
            <a:xfrm>
              <a:off x="1555242" y="4724400"/>
              <a:ext cx="242316" cy="608076"/>
            </a:xfrm>
            <a:prstGeom prst="up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/>
            <p:cNvSpPr/>
            <p:nvPr/>
          </p:nvSpPr>
          <p:spPr>
            <a:xfrm>
              <a:off x="450273" y="5410200"/>
              <a:ext cx="2438400" cy="9144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Rujuk</a:t>
              </a:r>
              <a:r>
                <a:rPr lang="en-US" dirty="0" smtClean="0"/>
                <a:t> </a:t>
              </a:r>
              <a:r>
                <a:rPr lang="en-US" dirty="0" err="1" smtClean="0"/>
                <a:t>Skema</a:t>
              </a:r>
              <a:r>
                <a:rPr lang="en-US" dirty="0" smtClean="0"/>
                <a:t> TLO lama </a:t>
              </a:r>
              <a:r>
                <a:rPr lang="en-US" dirty="0" err="1" smtClean="0"/>
                <a:t>jika</a:t>
              </a:r>
              <a:r>
                <a:rPr lang="en-US" dirty="0" smtClean="0"/>
                <a:t> CLO </a:t>
              </a:r>
              <a:r>
                <a:rPr lang="en-US" dirty="0" err="1" smtClean="0"/>
                <a:t>sama</a:t>
              </a:r>
              <a:r>
                <a:rPr lang="en-US" dirty="0" smtClean="0"/>
                <a:t> </a:t>
              </a:r>
              <a:r>
                <a:rPr lang="en-US" dirty="0" err="1" smtClean="0"/>
                <a:t>dengan</a:t>
              </a:r>
              <a:r>
                <a:rPr lang="en-US" dirty="0" smtClean="0"/>
                <a:t> HP </a:t>
              </a:r>
              <a:r>
                <a:rPr lang="en-US" dirty="0" err="1" smtClean="0"/>
                <a:t>dalam</a:t>
              </a:r>
              <a:r>
                <a:rPr lang="en-US" dirty="0" smtClean="0"/>
                <a:t> Pro Forma</a:t>
              </a:r>
              <a:endParaRPr lang="en-US" dirty="0"/>
            </a:p>
          </p:txBody>
        </p:sp>
      </p:grpSp>
      <p:grpSp>
        <p:nvGrpSpPr>
          <p:cNvPr id="5" name="Group 4"/>
          <p:cNvGrpSpPr/>
          <p:nvPr/>
        </p:nvGrpSpPr>
        <p:grpSpPr>
          <a:xfrm>
            <a:off x="685800" y="3124200"/>
            <a:ext cx="6400800" cy="1524000"/>
            <a:chOff x="685800" y="3124200"/>
            <a:chExt cx="6400800" cy="1524000"/>
          </a:xfrm>
        </p:grpSpPr>
        <p:sp>
          <p:nvSpPr>
            <p:cNvPr id="4" name="Rounded Rectangle 3"/>
            <p:cNvSpPr/>
            <p:nvPr/>
          </p:nvSpPr>
          <p:spPr>
            <a:xfrm>
              <a:off x="685800" y="3962400"/>
              <a:ext cx="1981200" cy="685800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Isikan</a:t>
              </a:r>
              <a:r>
                <a:rPr lang="en-US" dirty="0" smtClean="0"/>
                <a:t> </a:t>
              </a:r>
              <a:r>
                <a:rPr lang="en-US" dirty="0" err="1" smtClean="0"/>
                <a:t>aktiviti</a:t>
              </a:r>
              <a:r>
                <a:rPr lang="en-US" dirty="0" smtClean="0"/>
                <a:t> </a:t>
              </a:r>
              <a:r>
                <a:rPr lang="en-US" dirty="0" err="1" smtClean="0"/>
                <a:t>PdP</a:t>
              </a:r>
              <a:r>
                <a:rPr lang="en-US" dirty="0" smtClean="0"/>
                <a:t>  yang </a:t>
              </a:r>
              <a:r>
                <a:rPr lang="en-US" dirty="0" err="1" smtClean="0"/>
                <a:t>berkenaan</a:t>
              </a:r>
              <a:r>
                <a:rPr lang="en-US" dirty="0" smtClean="0"/>
                <a:t> </a:t>
              </a:r>
              <a:endParaRPr lang="en-US" dirty="0"/>
            </a:p>
          </p:txBody>
        </p:sp>
        <p:grpSp>
          <p:nvGrpSpPr>
            <p:cNvPr id="17" name="Group 16"/>
            <p:cNvGrpSpPr/>
            <p:nvPr/>
          </p:nvGrpSpPr>
          <p:grpSpPr>
            <a:xfrm>
              <a:off x="2667000" y="3124200"/>
              <a:ext cx="4419600" cy="1181100"/>
              <a:chOff x="2667000" y="3124200"/>
              <a:chExt cx="4419600" cy="1181100"/>
            </a:xfrm>
          </p:grpSpPr>
          <p:cxnSp>
            <p:nvCxnSpPr>
              <p:cNvPr id="6" name="Straight Arrow Connector 5"/>
              <p:cNvCxnSpPr>
                <a:stCxn id="4" idx="3"/>
              </p:cNvCxnSpPr>
              <p:nvPr/>
            </p:nvCxnSpPr>
            <p:spPr>
              <a:xfrm flipV="1">
                <a:off x="2667000" y="3124200"/>
                <a:ext cx="1600200" cy="1181100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" name="Straight Arrow Connector 7"/>
              <p:cNvCxnSpPr>
                <a:stCxn id="4" idx="3"/>
              </p:cNvCxnSpPr>
              <p:nvPr/>
            </p:nvCxnSpPr>
            <p:spPr>
              <a:xfrm flipV="1">
                <a:off x="2667000" y="3124200"/>
                <a:ext cx="2362200" cy="1181100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" name="Straight Arrow Connector 9"/>
              <p:cNvCxnSpPr>
                <a:stCxn id="4" idx="3"/>
              </p:cNvCxnSpPr>
              <p:nvPr/>
            </p:nvCxnSpPr>
            <p:spPr>
              <a:xfrm flipV="1">
                <a:off x="2667000" y="3124200"/>
                <a:ext cx="3048000" cy="1181100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" name="Straight Arrow Connector 15"/>
              <p:cNvCxnSpPr>
                <a:stCxn id="4" idx="3"/>
              </p:cNvCxnSpPr>
              <p:nvPr/>
            </p:nvCxnSpPr>
            <p:spPr>
              <a:xfrm flipV="1">
                <a:off x="2667000" y="3124200"/>
                <a:ext cx="4419600" cy="1181100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9" name="Group 8"/>
          <p:cNvGrpSpPr/>
          <p:nvPr/>
        </p:nvGrpSpPr>
        <p:grpSpPr>
          <a:xfrm>
            <a:off x="5257800" y="3124200"/>
            <a:ext cx="1981200" cy="1905001"/>
            <a:chOff x="5257800" y="3124200"/>
            <a:chExt cx="1981200" cy="1905001"/>
          </a:xfrm>
        </p:grpSpPr>
        <p:sp>
          <p:nvSpPr>
            <p:cNvPr id="12" name="Rounded Rectangle 11"/>
            <p:cNvSpPr/>
            <p:nvPr/>
          </p:nvSpPr>
          <p:spPr>
            <a:xfrm>
              <a:off x="5257800" y="3962400"/>
              <a:ext cx="1981200" cy="1066801"/>
            </a:xfrm>
            <a:prstGeom prst="round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Isikan</a:t>
              </a:r>
              <a:r>
                <a:rPr lang="en-US" dirty="0" smtClean="0"/>
                <a:t> </a:t>
              </a:r>
              <a:r>
                <a:rPr lang="en-US" dirty="0" err="1" smtClean="0"/>
                <a:t>jenis</a:t>
              </a:r>
              <a:r>
                <a:rPr lang="en-US" dirty="0" smtClean="0"/>
                <a:t> </a:t>
              </a:r>
              <a:r>
                <a:rPr lang="en-US" dirty="0" err="1" smtClean="0"/>
                <a:t>dan</a:t>
              </a:r>
              <a:r>
                <a:rPr lang="en-US" dirty="0" smtClean="0"/>
                <a:t> </a:t>
              </a:r>
              <a:r>
                <a:rPr lang="en-US" dirty="0" err="1" smtClean="0"/>
                <a:t>bilangan</a:t>
              </a:r>
              <a:r>
                <a:rPr lang="en-US" dirty="0" smtClean="0"/>
                <a:t> item </a:t>
              </a:r>
              <a:r>
                <a:rPr lang="en-US" dirty="0" err="1" smtClean="0"/>
                <a:t>mengikut</a:t>
              </a:r>
              <a:r>
                <a:rPr lang="en-US" dirty="0" smtClean="0"/>
                <a:t> </a:t>
              </a:r>
              <a:r>
                <a:rPr lang="en-US" dirty="0" err="1" smtClean="0"/>
                <a:t>tajuk</a:t>
              </a:r>
              <a:r>
                <a:rPr lang="en-US" dirty="0" smtClean="0"/>
                <a:t> / </a:t>
              </a:r>
              <a:r>
                <a:rPr lang="en-US" dirty="0" err="1" smtClean="0"/>
                <a:t>kandungan</a:t>
              </a:r>
              <a:endParaRPr lang="en-US" dirty="0"/>
            </a:p>
          </p:txBody>
        </p:sp>
        <p:sp>
          <p:nvSpPr>
            <p:cNvPr id="18" name="Down Arrow 17"/>
            <p:cNvSpPr/>
            <p:nvPr/>
          </p:nvSpPr>
          <p:spPr>
            <a:xfrm rot="10800000">
              <a:off x="6248400" y="3124200"/>
              <a:ext cx="242316" cy="762000"/>
            </a:xfrm>
            <a:prstGeom prst="downArrow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1" name="Group 10"/>
          <p:cNvGrpSpPr/>
          <p:nvPr/>
        </p:nvGrpSpPr>
        <p:grpSpPr>
          <a:xfrm>
            <a:off x="5912357" y="5166221"/>
            <a:ext cx="914400" cy="1324634"/>
            <a:chOff x="5912357" y="5166221"/>
            <a:chExt cx="914400" cy="1324634"/>
          </a:xfrm>
        </p:grpSpPr>
        <p:sp>
          <p:nvSpPr>
            <p:cNvPr id="19" name="Up-Down Arrow 18"/>
            <p:cNvSpPr/>
            <p:nvPr/>
          </p:nvSpPr>
          <p:spPr>
            <a:xfrm>
              <a:off x="6248399" y="5166221"/>
              <a:ext cx="242316" cy="608076"/>
            </a:xfrm>
            <a:prstGeom prst="upDownArrow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19"/>
            <p:cNvSpPr/>
            <p:nvPr/>
          </p:nvSpPr>
          <p:spPr>
            <a:xfrm>
              <a:off x="5912357" y="5867400"/>
              <a:ext cx="914400" cy="623455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Rujuk</a:t>
              </a:r>
              <a:r>
                <a:rPr lang="en-US" dirty="0" smtClean="0"/>
                <a:t> JSU</a:t>
              </a:r>
              <a:endParaRPr lang="en-US" dirty="0"/>
            </a:p>
          </p:txBody>
        </p:sp>
      </p:grpSp>
      <p:grpSp>
        <p:nvGrpSpPr>
          <p:cNvPr id="15" name="Group 14"/>
          <p:cNvGrpSpPr/>
          <p:nvPr/>
        </p:nvGrpSpPr>
        <p:grpSpPr>
          <a:xfrm>
            <a:off x="7360157" y="3124200"/>
            <a:ext cx="1524000" cy="1773382"/>
            <a:chOff x="7360157" y="3124200"/>
            <a:chExt cx="1524000" cy="1773382"/>
          </a:xfrm>
        </p:grpSpPr>
        <p:sp>
          <p:nvSpPr>
            <p:cNvPr id="21" name="Down Arrow 20"/>
            <p:cNvSpPr/>
            <p:nvPr/>
          </p:nvSpPr>
          <p:spPr>
            <a:xfrm rot="10800000">
              <a:off x="8001000" y="3124200"/>
              <a:ext cx="242316" cy="762000"/>
            </a:xfrm>
            <a:prstGeom prst="downArrow">
              <a:avLst/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ounded Rectangle 21"/>
            <p:cNvSpPr/>
            <p:nvPr/>
          </p:nvSpPr>
          <p:spPr>
            <a:xfrm>
              <a:off x="7360157" y="3983182"/>
              <a:ext cx="1524000" cy="914400"/>
            </a:xfrm>
            <a:prstGeom prst="round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Isikan</a:t>
              </a:r>
              <a:r>
                <a:rPr lang="en-US" dirty="0" smtClean="0"/>
                <a:t> </a:t>
              </a:r>
              <a:r>
                <a:rPr lang="en-US" dirty="0" err="1" smtClean="0"/>
                <a:t>aspek</a:t>
              </a:r>
              <a:r>
                <a:rPr lang="en-US" dirty="0" smtClean="0"/>
                <a:t> </a:t>
              </a:r>
              <a:r>
                <a:rPr lang="en-US" dirty="0" err="1" smtClean="0"/>
                <a:t>tugasan</a:t>
              </a:r>
              <a:r>
                <a:rPr lang="en-US" dirty="0" smtClean="0"/>
                <a:t> yang </a:t>
              </a:r>
              <a:r>
                <a:rPr lang="en-US" dirty="0" err="1" smtClean="0"/>
                <a:t>berkaitan</a:t>
              </a:r>
              <a:r>
                <a:rPr lang="en-US" dirty="0" smtClean="0"/>
                <a:t> </a:t>
              </a:r>
              <a:endParaRPr lang="en-US" dirty="0"/>
            </a:p>
          </p:txBody>
        </p:sp>
      </p:grpSp>
      <p:grpSp>
        <p:nvGrpSpPr>
          <p:cNvPr id="25" name="Group 24"/>
          <p:cNvGrpSpPr/>
          <p:nvPr/>
        </p:nvGrpSpPr>
        <p:grpSpPr>
          <a:xfrm>
            <a:off x="7664958" y="5014583"/>
            <a:ext cx="914400" cy="1323872"/>
            <a:chOff x="7664958" y="5014583"/>
            <a:chExt cx="914400" cy="1323872"/>
          </a:xfrm>
        </p:grpSpPr>
        <p:sp>
          <p:nvSpPr>
            <p:cNvPr id="23" name="Up-Down Arrow 22"/>
            <p:cNvSpPr/>
            <p:nvPr/>
          </p:nvSpPr>
          <p:spPr>
            <a:xfrm>
              <a:off x="8001000" y="5014583"/>
              <a:ext cx="242316" cy="608076"/>
            </a:xfrm>
            <a:prstGeom prst="upDownArrow">
              <a:avLst/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Rectangle 23"/>
            <p:cNvSpPr/>
            <p:nvPr/>
          </p:nvSpPr>
          <p:spPr>
            <a:xfrm>
              <a:off x="7664958" y="5715000"/>
              <a:ext cx="914400" cy="623455"/>
            </a:xfrm>
            <a:prstGeom prst="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Rujuk</a:t>
              </a:r>
              <a:r>
                <a:rPr lang="en-US" dirty="0" smtClean="0"/>
                <a:t> JST</a:t>
              </a:r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86539312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Mengisi</a:t>
            </a:r>
            <a:r>
              <a:rPr lang="en-US" dirty="0"/>
              <a:t> </a:t>
            </a:r>
            <a:r>
              <a:rPr lang="en-US" dirty="0" err="1"/>
              <a:t>Skema</a:t>
            </a:r>
            <a:r>
              <a:rPr lang="en-US" dirty="0"/>
              <a:t> TLO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36037616"/>
              </p:ext>
            </p:extLst>
          </p:nvPr>
        </p:nvGraphicFramePr>
        <p:xfrm>
          <a:off x="152400" y="1524000"/>
          <a:ext cx="8839199" cy="1601326"/>
        </p:xfrm>
        <a:graphic>
          <a:graphicData uri="http://schemas.openxmlformats.org/drawingml/2006/table">
            <a:tbl>
              <a:tblPr firstRow="1" firstCol="1" bandRow="1"/>
              <a:tblGrid>
                <a:gridCol w="687262"/>
                <a:gridCol w="1176991"/>
                <a:gridCol w="1910217"/>
                <a:gridCol w="735414"/>
                <a:gridCol w="736509"/>
                <a:gridCol w="621007"/>
                <a:gridCol w="838200"/>
                <a:gridCol w="854831"/>
                <a:gridCol w="737603"/>
                <a:gridCol w="541165"/>
              </a:tblGrid>
              <a:tr h="207877">
                <a:tc rowSpan="3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 b="1" dirty="0" err="1">
                          <a:effectLst/>
                          <a:latin typeface="Arial"/>
                          <a:ea typeface="SimSun"/>
                          <a:cs typeface="Times New Roman"/>
                        </a:rPr>
                        <a:t>Minggu</a:t>
                      </a:r>
                      <a:endParaRPr lang="en-US" sz="900" dirty="0"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56756" marR="567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 b="1" dirty="0" err="1">
                          <a:effectLst/>
                          <a:latin typeface="Arial"/>
                          <a:ea typeface="SimSun"/>
                          <a:cs typeface="Times New Roman"/>
                        </a:rPr>
                        <a:t>Tajuk</a:t>
                      </a:r>
                      <a:r>
                        <a:rPr lang="en-GB" sz="900" b="1" dirty="0">
                          <a:effectLst/>
                          <a:latin typeface="Arial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en-GB" sz="900" b="1" dirty="0" err="1">
                          <a:effectLst/>
                          <a:latin typeface="Arial"/>
                          <a:ea typeface="SimSun"/>
                          <a:cs typeface="Times New Roman"/>
                        </a:rPr>
                        <a:t>dan</a:t>
                      </a:r>
                      <a:r>
                        <a:rPr lang="en-GB" sz="900" b="1" dirty="0">
                          <a:effectLst/>
                          <a:latin typeface="Arial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en-GB" sz="900" b="1" dirty="0" err="1">
                          <a:effectLst/>
                          <a:latin typeface="Arial"/>
                          <a:ea typeface="SimSun"/>
                          <a:cs typeface="Times New Roman"/>
                        </a:rPr>
                        <a:t>Kandungan</a:t>
                      </a:r>
                      <a:endParaRPr lang="en-US" sz="900" dirty="0"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56756" marR="567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 b="1" dirty="0" err="1">
                          <a:effectLst/>
                          <a:latin typeface="Arial"/>
                          <a:ea typeface="SimSun"/>
                          <a:cs typeface="Times New Roman"/>
                        </a:rPr>
                        <a:t>Hasil</a:t>
                      </a:r>
                      <a:r>
                        <a:rPr lang="en-GB" sz="900" b="1" dirty="0">
                          <a:effectLst/>
                          <a:latin typeface="Arial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en-GB" sz="900" b="1" dirty="0" err="1">
                          <a:effectLst/>
                          <a:latin typeface="Arial"/>
                          <a:ea typeface="SimSun"/>
                          <a:cs typeface="Times New Roman"/>
                        </a:rPr>
                        <a:t>Pembelajaran</a:t>
                      </a:r>
                      <a:endParaRPr lang="en-US" sz="900" dirty="0"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56756" marR="567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endParaRPr lang="en-US"/>
                    </a:p>
                  </a:txBody>
                  <a:tcPr marL="56756" marR="567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endParaRPr lang="en-US"/>
                    </a:p>
                  </a:txBody>
                  <a:tcPr marL="56756" marR="567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 b="1">
                          <a:effectLst/>
                          <a:latin typeface="Arial"/>
                          <a:ea typeface="SimSun"/>
                          <a:cs typeface="Times New Roman"/>
                        </a:rPr>
                        <a:t>Catatan</a:t>
                      </a:r>
                      <a:endParaRPr lang="en-US" sz="900"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56756" marR="567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0158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 b="1" dirty="0" err="1">
                          <a:effectLst/>
                          <a:latin typeface="Arial"/>
                          <a:ea typeface="SimSun"/>
                          <a:cs typeface="Times New Roman"/>
                        </a:rPr>
                        <a:t>Kuliah</a:t>
                      </a:r>
                      <a:endParaRPr lang="en-US" sz="900" dirty="0"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56756" marR="567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 b="1">
                          <a:effectLst/>
                          <a:latin typeface="Arial"/>
                          <a:ea typeface="SimSun"/>
                          <a:cs typeface="Times New Roman"/>
                        </a:rPr>
                        <a:t>Amali</a:t>
                      </a:r>
                      <a:endParaRPr lang="en-US" sz="900"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56756" marR="567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 b="1">
                          <a:effectLst/>
                          <a:latin typeface="Arial"/>
                          <a:ea typeface="SimSun"/>
                          <a:cs typeface="Times New Roman"/>
                        </a:rPr>
                        <a:t>Tutorial</a:t>
                      </a:r>
                      <a:endParaRPr lang="en-US" sz="900"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56756" marR="567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 b="1" dirty="0" err="1">
                          <a:effectLst/>
                          <a:latin typeface="Arial"/>
                          <a:ea typeface="SimSun"/>
                          <a:cs typeface="Times New Roman"/>
                        </a:rPr>
                        <a:t>Pentaksiran</a:t>
                      </a:r>
                      <a:endParaRPr lang="en-US" sz="900" dirty="0"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56756" marR="567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 b="1" dirty="0" err="1">
                          <a:effectLst/>
                          <a:latin typeface="Arial"/>
                          <a:ea typeface="SimSun"/>
                          <a:cs typeface="Times New Roman"/>
                        </a:rPr>
                        <a:t>Pembelajaran</a:t>
                      </a:r>
                      <a:r>
                        <a:rPr lang="en-GB" sz="900" b="1" dirty="0">
                          <a:effectLst/>
                          <a:latin typeface="Arial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en-GB" sz="900" b="1" dirty="0" err="1">
                          <a:effectLst/>
                          <a:latin typeface="Arial"/>
                          <a:ea typeface="SimSun"/>
                          <a:cs typeface="Times New Roman"/>
                        </a:rPr>
                        <a:t>Kendiri</a:t>
                      </a:r>
                      <a:r>
                        <a:rPr lang="en-GB" sz="900" b="1" dirty="0">
                          <a:effectLst/>
                          <a:latin typeface="Arial"/>
                          <a:ea typeface="SimSun"/>
                          <a:cs typeface="Times New Roman"/>
                        </a:rPr>
                        <a:t> (</a:t>
                      </a:r>
                      <a:r>
                        <a:rPr lang="en-GB" sz="900" b="1" dirty="0" err="1">
                          <a:effectLst/>
                          <a:latin typeface="Arial"/>
                          <a:ea typeface="SimSun"/>
                          <a:cs typeface="Times New Roman"/>
                        </a:rPr>
                        <a:t>sebelum</a:t>
                      </a:r>
                      <a:r>
                        <a:rPr lang="en-GB" sz="900" b="1" dirty="0">
                          <a:effectLst/>
                          <a:latin typeface="Arial"/>
                          <a:ea typeface="SimSun"/>
                          <a:cs typeface="Times New Roman"/>
                        </a:rPr>
                        <a:t>/ </a:t>
                      </a:r>
                      <a:r>
                        <a:rPr lang="en-GB" sz="900" b="1" dirty="0" err="1">
                          <a:effectLst/>
                          <a:latin typeface="Arial"/>
                          <a:ea typeface="SimSun"/>
                          <a:cs typeface="Times New Roman"/>
                        </a:rPr>
                        <a:t>selepas</a:t>
                      </a:r>
                      <a:r>
                        <a:rPr lang="en-GB" sz="900" b="1" dirty="0">
                          <a:effectLst/>
                          <a:latin typeface="Arial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en-GB" sz="900" b="1" dirty="0" err="1">
                          <a:effectLst/>
                          <a:latin typeface="Arial"/>
                          <a:ea typeface="SimSun"/>
                          <a:cs typeface="Times New Roman"/>
                        </a:rPr>
                        <a:t>kuliah</a:t>
                      </a:r>
                      <a:r>
                        <a:rPr lang="en-GB" sz="900" b="1" dirty="0">
                          <a:effectLst/>
                          <a:latin typeface="Arial"/>
                          <a:ea typeface="SimSun"/>
                          <a:cs typeface="Times New Roman"/>
                        </a:rPr>
                        <a:t>)</a:t>
                      </a:r>
                      <a:endParaRPr lang="en-US" sz="900" dirty="0"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56756" marR="567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 b="1" dirty="0">
                          <a:effectLst/>
                          <a:latin typeface="Arial"/>
                          <a:ea typeface="SimSun"/>
                          <a:cs typeface="Times New Roman"/>
                        </a:rPr>
                        <a:t>Lain-lain (</a:t>
                      </a:r>
                      <a:r>
                        <a:rPr lang="en-GB" sz="900" b="1" dirty="0" err="1">
                          <a:effectLst/>
                          <a:latin typeface="Arial"/>
                          <a:ea typeface="SimSun"/>
                          <a:cs typeface="Times New Roman"/>
                        </a:rPr>
                        <a:t>Tugasan</a:t>
                      </a:r>
                      <a:r>
                        <a:rPr lang="en-GB" sz="900" b="1" dirty="0">
                          <a:effectLst/>
                          <a:latin typeface="Arial"/>
                          <a:ea typeface="SimSun"/>
                          <a:cs typeface="Times New Roman"/>
                        </a:rPr>
                        <a:t>, </a:t>
                      </a:r>
                      <a:r>
                        <a:rPr lang="en-GB" sz="900" b="1" dirty="0" err="1">
                          <a:effectLst/>
                          <a:latin typeface="Arial"/>
                          <a:ea typeface="SimSun"/>
                          <a:cs typeface="Times New Roman"/>
                        </a:rPr>
                        <a:t>ulangkaji</a:t>
                      </a:r>
                      <a:r>
                        <a:rPr lang="en-GB" sz="900" b="1" dirty="0">
                          <a:effectLst/>
                          <a:latin typeface="Arial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en-GB" sz="900" b="1" dirty="0" err="1">
                          <a:effectLst/>
                          <a:latin typeface="Arial"/>
                          <a:ea typeface="SimSun"/>
                          <a:cs typeface="Times New Roman"/>
                        </a:rPr>
                        <a:t>dll</a:t>
                      </a:r>
                      <a:r>
                        <a:rPr lang="en-GB" sz="900" b="1" dirty="0">
                          <a:effectLst/>
                          <a:latin typeface="Arial"/>
                          <a:ea typeface="SimSun"/>
                          <a:cs typeface="Times New Roman"/>
                        </a:rPr>
                        <a:t>)</a:t>
                      </a:r>
                      <a:endParaRPr lang="en-US" sz="900" dirty="0"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56756" marR="567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1296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 b="1" dirty="0">
                          <a:effectLst/>
                          <a:latin typeface="Arial"/>
                          <a:ea typeface="SimSun"/>
                          <a:cs typeface="Times New Roman"/>
                        </a:rPr>
                        <a:t>Jam</a:t>
                      </a:r>
                      <a:endParaRPr lang="en-US" sz="900" dirty="0"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56756" marR="567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 b="1" dirty="0">
                          <a:effectLst/>
                          <a:latin typeface="Arial"/>
                          <a:ea typeface="SimSun"/>
                          <a:cs typeface="Times New Roman"/>
                        </a:rPr>
                        <a:t>Jam</a:t>
                      </a:r>
                      <a:endParaRPr lang="en-US" sz="900" dirty="0"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56756" marR="567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 b="1" dirty="0">
                          <a:effectLst/>
                          <a:latin typeface="Arial"/>
                          <a:ea typeface="SimSun"/>
                          <a:cs typeface="Times New Roman"/>
                        </a:rPr>
                        <a:t>Jam</a:t>
                      </a:r>
                      <a:endParaRPr lang="en-US" sz="900" dirty="0"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56756" marR="567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 b="1">
                          <a:effectLst/>
                          <a:latin typeface="Arial"/>
                          <a:ea typeface="SimSun"/>
                          <a:cs typeface="Times New Roman"/>
                        </a:rPr>
                        <a:t>Jam</a:t>
                      </a:r>
                      <a:endParaRPr lang="en-US" sz="900"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56756" marR="567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 b="1">
                          <a:effectLst/>
                          <a:latin typeface="Arial"/>
                          <a:ea typeface="SimSun"/>
                          <a:cs typeface="Times New Roman"/>
                        </a:rPr>
                        <a:t>Jam</a:t>
                      </a:r>
                      <a:endParaRPr lang="en-US" sz="900"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56756" marR="567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 b="1" dirty="0">
                          <a:effectLst/>
                          <a:latin typeface="Arial"/>
                          <a:ea typeface="SimSun"/>
                          <a:cs typeface="Times New Roman"/>
                        </a:rPr>
                        <a:t>Jam</a:t>
                      </a:r>
                      <a:endParaRPr lang="en-US" sz="900" dirty="0"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56756" marR="567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62687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 b="1">
                          <a:effectLst/>
                          <a:latin typeface="Arial"/>
                          <a:ea typeface="SimSun"/>
                          <a:cs typeface="Times New Roman"/>
                        </a:rPr>
                        <a:t>M1</a:t>
                      </a:r>
                      <a:endParaRPr lang="en-US" sz="900"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56756" marR="567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/>
                          <a:ea typeface="SimSun"/>
                          <a:cs typeface="Times New Roman"/>
                        </a:rPr>
                        <a:t> </a:t>
                      </a:r>
                      <a:endParaRPr lang="en-US" sz="900"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56756" marR="567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  <a:latin typeface="Arial"/>
                          <a:ea typeface="SimSun"/>
                          <a:cs typeface="Times New Roman"/>
                        </a:rPr>
                        <a:t> </a:t>
                      </a:r>
                      <a:endParaRPr lang="en-US" sz="900" dirty="0"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56756" marR="567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  <a:latin typeface="Arial"/>
                          <a:ea typeface="SimSun"/>
                          <a:cs typeface="Times New Roman"/>
                        </a:rPr>
                        <a:t> </a:t>
                      </a:r>
                      <a:endParaRPr lang="en-US" sz="900" dirty="0"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56756" marR="567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  <a:latin typeface="Arial"/>
                          <a:ea typeface="SimSun"/>
                          <a:cs typeface="Times New Roman"/>
                        </a:rPr>
                        <a:t> </a:t>
                      </a:r>
                      <a:endParaRPr lang="en-US" sz="900" dirty="0"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56756" marR="567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  <a:latin typeface="Arial"/>
                          <a:ea typeface="SimSun"/>
                          <a:cs typeface="Times New Roman"/>
                        </a:rPr>
                        <a:t> </a:t>
                      </a:r>
                      <a:endParaRPr lang="en-US" sz="900" dirty="0"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56756" marR="567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  <a:latin typeface="Arial"/>
                          <a:ea typeface="SimSun"/>
                          <a:cs typeface="Times New Roman"/>
                        </a:rPr>
                        <a:t> </a:t>
                      </a:r>
                      <a:endParaRPr lang="en-US" sz="900" dirty="0"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56756" marR="567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  <a:latin typeface="Arial"/>
                          <a:ea typeface="SimSun"/>
                          <a:cs typeface="Times New Roman"/>
                        </a:rPr>
                        <a:t> </a:t>
                      </a:r>
                      <a:endParaRPr lang="en-US" sz="900" dirty="0"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56756" marR="567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  <a:latin typeface="Arial"/>
                          <a:ea typeface="SimSun"/>
                          <a:cs typeface="Times New Roman"/>
                        </a:rPr>
                        <a:t> </a:t>
                      </a:r>
                      <a:endParaRPr lang="en-US" sz="900" dirty="0"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56756" marR="567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  <a:latin typeface="Arial"/>
                          <a:ea typeface="SimSun"/>
                          <a:cs typeface="Times New Roman"/>
                        </a:rPr>
                        <a:t> </a:t>
                      </a:r>
                      <a:endParaRPr lang="en-US" sz="900" dirty="0"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56756" marR="567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2687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 b="1">
                          <a:effectLst/>
                          <a:latin typeface="Arial"/>
                          <a:ea typeface="SimSun"/>
                          <a:cs typeface="Times New Roman"/>
                        </a:rPr>
                        <a:t>M2</a:t>
                      </a:r>
                      <a:endParaRPr lang="en-US" sz="900"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56756" marR="567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/>
                          <a:ea typeface="SimSun"/>
                          <a:cs typeface="Times New Roman"/>
                        </a:rPr>
                        <a:t> </a:t>
                      </a:r>
                      <a:endParaRPr lang="en-US" sz="900"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56756" marR="567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/>
                          <a:ea typeface="SimSun"/>
                          <a:cs typeface="Times New Roman"/>
                        </a:rPr>
                        <a:t> </a:t>
                      </a:r>
                      <a:endParaRPr lang="en-US" sz="900"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56756" marR="567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Arial"/>
                          <a:ea typeface="SimSun"/>
                          <a:cs typeface="Times New Roman"/>
                        </a:rPr>
                        <a:t> </a:t>
                      </a:r>
                      <a:endParaRPr lang="en-US" sz="900"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56756" marR="567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  <a:latin typeface="Arial"/>
                          <a:ea typeface="SimSun"/>
                          <a:cs typeface="Times New Roman"/>
                        </a:rPr>
                        <a:t> </a:t>
                      </a:r>
                      <a:endParaRPr lang="en-US" sz="900" dirty="0"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56756" marR="567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  <a:latin typeface="Arial"/>
                          <a:ea typeface="SimSun"/>
                          <a:cs typeface="Times New Roman"/>
                        </a:rPr>
                        <a:t> </a:t>
                      </a:r>
                      <a:endParaRPr lang="en-US" sz="900" dirty="0"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56756" marR="567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  <a:latin typeface="Arial"/>
                          <a:ea typeface="SimSun"/>
                          <a:cs typeface="Times New Roman"/>
                        </a:rPr>
                        <a:t> </a:t>
                      </a:r>
                      <a:endParaRPr lang="en-US" sz="900" dirty="0"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56756" marR="567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  <a:latin typeface="Arial"/>
                          <a:ea typeface="SimSun"/>
                          <a:cs typeface="Times New Roman"/>
                        </a:rPr>
                        <a:t> </a:t>
                      </a:r>
                      <a:endParaRPr lang="en-US" sz="900" dirty="0"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56756" marR="567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  <a:latin typeface="Arial"/>
                          <a:ea typeface="SimSun"/>
                          <a:cs typeface="Times New Roman"/>
                        </a:rPr>
                        <a:t> </a:t>
                      </a:r>
                      <a:endParaRPr lang="en-US" sz="900" dirty="0"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56756" marR="567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  <a:latin typeface="Arial"/>
                          <a:ea typeface="SimSun"/>
                          <a:cs typeface="Times New Roman"/>
                        </a:rPr>
                        <a:t> </a:t>
                      </a:r>
                      <a:endParaRPr lang="en-US" sz="900" dirty="0"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56756" marR="567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" name="Rounded Rectangle 3"/>
          <p:cNvSpPr/>
          <p:nvPr/>
        </p:nvSpPr>
        <p:spPr>
          <a:xfrm>
            <a:off x="6324600" y="4038600"/>
            <a:ext cx="2667000" cy="9144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Isikan</a:t>
            </a:r>
            <a:r>
              <a:rPr lang="en-US" dirty="0" smtClean="0"/>
              <a:t> </a:t>
            </a:r>
            <a:r>
              <a:rPr lang="en-US" dirty="0" err="1" smtClean="0"/>
              <a:t>maklumat</a:t>
            </a:r>
            <a:r>
              <a:rPr lang="en-US" dirty="0" smtClean="0"/>
              <a:t> lain </a:t>
            </a:r>
            <a:r>
              <a:rPr lang="en-US" dirty="0" err="1" smtClean="0"/>
              <a:t>seperti</a:t>
            </a:r>
            <a:r>
              <a:rPr lang="en-US" dirty="0" smtClean="0"/>
              <a:t> </a:t>
            </a:r>
            <a:r>
              <a:rPr lang="en-US" dirty="0" err="1" smtClean="0"/>
              <a:t>rujukan</a:t>
            </a:r>
            <a:r>
              <a:rPr lang="en-US" dirty="0" smtClean="0"/>
              <a:t> yang </a:t>
            </a:r>
            <a:r>
              <a:rPr lang="en-US" dirty="0" err="1" smtClean="0"/>
              <a:t>digunakan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6" name="Down Arrow 5"/>
          <p:cNvSpPr/>
          <p:nvPr/>
        </p:nvSpPr>
        <p:spPr>
          <a:xfrm rot="10800000">
            <a:off x="8610600" y="3200400"/>
            <a:ext cx="242316" cy="762000"/>
          </a:xfrm>
          <a:prstGeom prst="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7"/>
          <p:cNvGrpSpPr/>
          <p:nvPr/>
        </p:nvGrpSpPr>
        <p:grpSpPr>
          <a:xfrm>
            <a:off x="6473502" y="5029200"/>
            <a:ext cx="2597658" cy="1371600"/>
            <a:chOff x="6473502" y="5029200"/>
            <a:chExt cx="2597658" cy="1371600"/>
          </a:xfrm>
        </p:grpSpPr>
        <p:sp>
          <p:nvSpPr>
            <p:cNvPr id="5" name="Up-Down Arrow 4"/>
            <p:cNvSpPr/>
            <p:nvPr/>
          </p:nvSpPr>
          <p:spPr>
            <a:xfrm>
              <a:off x="7536942" y="5029200"/>
              <a:ext cx="242316" cy="608076"/>
            </a:xfrm>
            <a:prstGeom prst="up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Rounded Rectangle 6"/>
            <p:cNvSpPr/>
            <p:nvPr/>
          </p:nvSpPr>
          <p:spPr>
            <a:xfrm>
              <a:off x="6473502" y="5715000"/>
              <a:ext cx="2597658" cy="685800"/>
            </a:xfrm>
            <a:prstGeom prst="round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Rujuk</a:t>
              </a:r>
              <a:r>
                <a:rPr lang="en-US" dirty="0" smtClean="0"/>
                <a:t> </a:t>
              </a:r>
              <a:r>
                <a:rPr lang="en-US" dirty="0" err="1" smtClean="0"/>
                <a:t>Jadual</a:t>
              </a:r>
              <a:r>
                <a:rPr lang="en-US" dirty="0" smtClean="0"/>
                <a:t> 3 / Pro Forma / </a:t>
              </a:r>
              <a:r>
                <a:rPr lang="en-US" dirty="0" err="1" smtClean="0"/>
                <a:t>Skema</a:t>
              </a:r>
              <a:r>
                <a:rPr lang="en-US" dirty="0" smtClean="0"/>
                <a:t> TLO lama</a:t>
              </a:r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136551052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85</TotalTime>
  <Words>267</Words>
  <Application>Microsoft Office PowerPoint</Application>
  <PresentationFormat>On-screen Show (4:3)</PresentationFormat>
  <Paragraphs>141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BENGKEL PEMBINAAN SKEMA TLO PERINGKAT JABATAN/UNIT</vt:lpstr>
      <vt:lpstr>Rumusan Pembinaan Skema TLO</vt:lpstr>
      <vt:lpstr>Mengisi Skema TLO</vt:lpstr>
      <vt:lpstr>Mengisi Skema TLO</vt:lpstr>
      <vt:lpstr>Mengisi Skema TLO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BENGKEL PEMBINAAN SKEMA TLO PERINGKAT JABATAN/UNIT</dc:title>
  <dc:creator>user</dc:creator>
  <cp:lastModifiedBy>user</cp:lastModifiedBy>
  <cp:revision>13</cp:revision>
  <dcterms:created xsi:type="dcterms:W3CDTF">2014-05-24T13:49:30Z</dcterms:created>
  <dcterms:modified xsi:type="dcterms:W3CDTF">2014-05-25T01:07:55Z</dcterms:modified>
</cp:coreProperties>
</file>