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16 Mei 2014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89250" cy="49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4"/>
            <a:ext cx="2889250" cy="49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1F572-C73F-444F-BE8E-4C30CFC2046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21222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16 Mei 2014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5CF0D-66B0-4F80-9A14-CEBA65E4476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36942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4964112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5CF0D-66B0-4F80-9A14-CEBA65E4476B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smtClean="0"/>
              <a:t>16 Mei 2014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20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9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2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1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OPPA%20Jadual%203%20Bidang%203/Taklimat%20SUA%202014/01%20JADUAL%203%2025APRIL2014/03%20Kursus%20Major/11%20Sains%20siap/05%20SCE3053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COPPA%20Jadual%203%20Bidang%203/Taklimat%20SUA%202014/01%20JADUAL%203%2025APRIL2014/03%20Kursus%20Major/11%20Sains%20siap/05%20SCE3053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COPPA%20Jadual%203%20Bidang%203/Taklimat%20SUA%202014/01%20JADUAL%203%2025APRIL2014/03%20Kursus%20Major/11%20Sains%20siap/05%20SCE3053.docx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2800" b="1" dirty="0" err="1" smtClean="0"/>
              <a:t>Taklimat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Dokumen</a:t>
            </a:r>
            <a:r>
              <a:rPr lang="en-US" sz="2800" b="1" dirty="0" smtClean="0"/>
              <a:t> COPPA – </a:t>
            </a:r>
            <a:r>
              <a:rPr lang="en-US" sz="2800" b="1" dirty="0" err="1" smtClean="0"/>
              <a:t>Jadual</a:t>
            </a:r>
            <a:r>
              <a:rPr lang="en-US" sz="2800" b="1" dirty="0" smtClean="0"/>
              <a:t> 3 (</a:t>
            </a:r>
            <a:r>
              <a:rPr lang="en-US" sz="2800" b="1" dirty="0" err="1" smtClean="0"/>
              <a:t>Bidang</a:t>
            </a:r>
            <a:r>
              <a:rPr lang="en-US" sz="2800" b="1" dirty="0" smtClean="0"/>
              <a:t> 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66675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16 Mei 2014</a:t>
            </a:r>
          </a:p>
          <a:p>
            <a:r>
              <a:rPr lang="en-GB" dirty="0" smtClean="0"/>
              <a:t>T.T. Ho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(iii)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7"/>
            </a:pPr>
            <a:r>
              <a:rPr lang="ms-MY" sz="2800" b="1" dirty="0" smtClean="0">
                <a:solidFill>
                  <a:srgbClr val="FF0000"/>
                </a:solidFill>
              </a:rPr>
              <a:t>Nilai Kredit   </a:t>
            </a:r>
          </a:p>
          <a:p>
            <a:pPr marL="788670" lvl="1" indent="-514350"/>
            <a:r>
              <a:rPr lang="en-MY" sz="2800" dirty="0" err="1" smtClean="0"/>
              <a:t>Tiada</a:t>
            </a:r>
            <a:r>
              <a:rPr lang="en-MY" sz="2800" dirty="0" smtClean="0"/>
              <a:t> </a:t>
            </a:r>
            <a:r>
              <a:rPr lang="en-MY" sz="2800" dirty="0" err="1" smtClean="0"/>
              <a:t>lagi</a:t>
            </a:r>
            <a:r>
              <a:rPr lang="en-MY" sz="2800" dirty="0" smtClean="0"/>
              <a:t> ‘</a:t>
            </a:r>
            <a:r>
              <a:rPr lang="en-MY" sz="2800" dirty="0" err="1" smtClean="0"/>
              <a:t>sistem</a:t>
            </a:r>
            <a:r>
              <a:rPr lang="en-MY" sz="2800" dirty="0" smtClean="0"/>
              <a:t> </a:t>
            </a:r>
            <a:r>
              <a:rPr lang="en-MY" sz="2800" dirty="0" err="1" smtClean="0"/>
              <a:t>kurungan</a:t>
            </a:r>
            <a:r>
              <a:rPr lang="en-MY" sz="2800" dirty="0" smtClean="0"/>
              <a:t>’</a:t>
            </a:r>
          </a:p>
          <a:p>
            <a:pPr marL="788670" lvl="1" indent="-514350"/>
            <a:r>
              <a:rPr lang="en-MY" sz="2800" dirty="0" smtClean="0"/>
              <a:t>1 </a:t>
            </a:r>
            <a:r>
              <a:rPr lang="en-MY" sz="2800" dirty="0" err="1" smtClean="0"/>
              <a:t>kredit</a:t>
            </a:r>
            <a:r>
              <a:rPr lang="en-MY" sz="2800" dirty="0" smtClean="0"/>
              <a:t> = 40 jam notional</a:t>
            </a:r>
          </a:p>
          <a:p>
            <a:pPr marL="788670" lvl="1" indent="-514350"/>
            <a:r>
              <a:rPr lang="en-MY" sz="2800" dirty="0" err="1" smtClean="0"/>
              <a:t>Agihan</a:t>
            </a:r>
            <a:r>
              <a:rPr lang="en-MY" sz="2800" dirty="0" smtClean="0"/>
              <a:t> jam </a:t>
            </a:r>
            <a:r>
              <a:rPr lang="en-MY" sz="2800" dirty="0" err="1" smtClean="0"/>
              <a:t>untuk</a:t>
            </a:r>
            <a:r>
              <a:rPr lang="en-MY" sz="2800" dirty="0" smtClean="0"/>
              <a:t> K/T/A – </a:t>
            </a:r>
            <a:r>
              <a:rPr lang="en-MY" sz="2800" dirty="0" err="1" smtClean="0"/>
              <a:t>rujuk</a:t>
            </a:r>
            <a:r>
              <a:rPr lang="en-MY" sz="2800" dirty="0" smtClean="0"/>
              <a:t> </a:t>
            </a:r>
            <a:r>
              <a:rPr lang="en-MY" sz="2800" dirty="0" err="1" smtClean="0"/>
              <a:t>perkara</a:t>
            </a:r>
            <a:r>
              <a:rPr lang="en-MY" sz="2800" dirty="0" smtClean="0"/>
              <a:t> 6 (</a:t>
            </a:r>
            <a:r>
              <a:rPr lang="en-MY" sz="2800" dirty="0" err="1" smtClean="0"/>
              <a:t>slaid</a:t>
            </a:r>
            <a:r>
              <a:rPr lang="en-MY" sz="2800" dirty="0" smtClean="0"/>
              <a:t> </a:t>
            </a:r>
            <a:r>
              <a:rPr lang="en-MY" sz="2800" dirty="0" err="1" smtClean="0"/>
              <a:t>sebelum</a:t>
            </a:r>
            <a:r>
              <a:rPr lang="en-MY" sz="2800" dirty="0" smtClean="0"/>
              <a:t>) </a:t>
            </a:r>
          </a:p>
          <a:p>
            <a:pPr marL="788670" lvl="1" indent="-514350">
              <a:buNone/>
            </a:pPr>
            <a:r>
              <a:rPr lang="en-MY" sz="2800" dirty="0" smtClean="0"/>
              <a:t>	* </a:t>
            </a:r>
            <a:r>
              <a:rPr lang="en-MY" sz="2800" i="1" dirty="0" err="1" smtClean="0"/>
              <a:t>Menggabungkan</a:t>
            </a:r>
            <a:r>
              <a:rPr lang="en-MY" sz="2800" i="1" dirty="0" smtClean="0"/>
              <a:t> </a:t>
            </a:r>
            <a:r>
              <a:rPr lang="en-MY" sz="2800" i="1" dirty="0" err="1" smtClean="0"/>
              <a:t>jadual</a:t>
            </a:r>
            <a:r>
              <a:rPr lang="en-MY" sz="2800" i="1" dirty="0" smtClean="0"/>
              <a:t> SLT (</a:t>
            </a:r>
            <a:r>
              <a:rPr lang="en-MY" sz="2800" i="1" dirty="0" err="1" smtClean="0"/>
              <a:t>dokumen</a:t>
            </a:r>
            <a:r>
              <a:rPr lang="en-MY" sz="2800" i="1" dirty="0" smtClean="0"/>
              <a:t> lama)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ms-MY" sz="2800" b="1" dirty="0" smtClean="0"/>
              <a:t>Prasyarat (jika ada) – spt pro forma</a:t>
            </a:r>
            <a:endParaRPr lang="en-MY" sz="2800" dirty="0" smtClean="0"/>
          </a:p>
          <a:p>
            <a:pPr marL="514350" indent="-514350">
              <a:buFont typeface="+mj-lt"/>
              <a:buAutoNum type="arabicParenR" startAt="7"/>
            </a:pPr>
            <a:r>
              <a:rPr lang="ms-MY" sz="2800" b="1" dirty="0" smtClean="0"/>
              <a:t>Objektif Pembelajaran – secara am</a:t>
            </a:r>
            <a:endParaRPr lang="en-MY" sz="28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(iv)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10"/>
            </a:pPr>
            <a:r>
              <a:rPr lang="ms-MY" sz="2800" b="1" dirty="0" smtClean="0">
                <a:solidFill>
                  <a:srgbClr val="FF0000"/>
                </a:solidFill>
              </a:rPr>
              <a:t>Hasil Pembelajaran</a:t>
            </a:r>
          </a:p>
          <a:p>
            <a:pPr marL="788670" lvl="1" indent="-514350"/>
            <a:r>
              <a:rPr lang="ms-MY" sz="2500" b="1" dirty="0" smtClean="0"/>
              <a:t>Sila rujuk silang kepada pro forma lama, sama ada terdapat perbezaan   </a:t>
            </a:r>
          </a:p>
          <a:p>
            <a:pPr marL="788670" lvl="1" indent="-514350"/>
            <a:r>
              <a:rPr lang="ms-MY" sz="2500" b="1" dirty="0" smtClean="0"/>
              <a:t>Pemetaan Hasil Pembelajaran kepada aras taksonomi pembelajaran (Bloom) dalam aspek kognitif, afektif dan psikomotor – </a:t>
            </a:r>
            <a:r>
              <a:rPr lang="ms-MY" sz="2500" b="1" i="1" dirty="0" smtClean="0"/>
              <a:t>daripada matriks CLO (dokumen lama)</a:t>
            </a:r>
          </a:p>
          <a:p>
            <a:pPr marL="788670" lvl="1" indent="-514350"/>
            <a:r>
              <a:rPr lang="ms-MY" sz="2500" b="1" dirty="0" smtClean="0"/>
              <a:t>Pensyarah hendaklah memastikan PdP yang dilaksanakan mencapai aras yang bersesuaian</a:t>
            </a:r>
          </a:p>
          <a:p>
            <a:pPr marL="788670" lvl="1" indent="-514350">
              <a:buNone/>
            </a:pPr>
            <a:r>
              <a:rPr lang="en-GB" sz="2800" b="1" dirty="0" err="1" smtClean="0">
                <a:hlinkClick r:id="rId2" action="ppaction://hlinkfile"/>
              </a:rPr>
              <a:t>Contoh</a:t>
            </a:r>
            <a:endParaRPr lang="en-GB" sz="2800" b="1" dirty="0" smtClean="0"/>
          </a:p>
          <a:p>
            <a:pPr marL="788670" lvl="1" indent="-514350">
              <a:buNone/>
            </a:pPr>
            <a:endParaRPr lang="ms-MY" sz="2500" b="1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(v)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11"/>
            </a:pPr>
            <a:r>
              <a:rPr lang="ms-MY" sz="2800" b="1" dirty="0" smtClean="0">
                <a:solidFill>
                  <a:srgbClr val="FF0000"/>
                </a:solidFill>
              </a:rPr>
              <a:t>Kemahiran Boleh Pindah (Transferable Skills, TS)</a:t>
            </a:r>
          </a:p>
          <a:p>
            <a:pPr marL="788670" lvl="1" indent="-514350"/>
            <a:r>
              <a:rPr lang="ms-MY" sz="2500" b="1" dirty="0" smtClean="0"/>
              <a:t>Maklumat tambahan untuk memenuhi keperluan COPPA</a:t>
            </a:r>
          </a:p>
          <a:p>
            <a:pPr marL="788670" lvl="1" indent="-514350"/>
            <a:r>
              <a:rPr lang="ms-MY" sz="2500" b="1" dirty="0" smtClean="0"/>
              <a:t>Pensyarah hendaklah berusaha mengintegrasikan TS yang dikenalpasti ke dalam aktiviti PdP mengikut kesesuaian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(vi)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12"/>
            </a:pPr>
            <a:r>
              <a:rPr lang="es-ES" sz="2800" dirty="0" err="1" smtClean="0"/>
              <a:t>Strategi</a:t>
            </a:r>
            <a:r>
              <a:rPr lang="es-ES" sz="2800" dirty="0" smtClean="0"/>
              <a:t> </a:t>
            </a:r>
            <a:r>
              <a:rPr lang="es-ES" sz="2800" dirty="0" err="1" smtClean="0"/>
              <a:t>Pengajaran</a:t>
            </a:r>
            <a:r>
              <a:rPr lang="es-ES" sz="2800" dirty="0" smtClean="0"/>
              <a:t> dan </a:t>
            </a:r>
            <a:r>
              <a:rPr lang="es-ES" sz="2800" dirty="0" err="1" smtClean="0"/>
              <a:t>Pembelajaran</a:t>
            </a:r>
            <a:r>
              <a:rPr lang="es-ES" sz="2800" dirty="0" smtClean="0"/>
              <a:t> </a:t>
            </a:r>
            <a:r>
              <a:rPr lang="es-ES" sz="2800" dirty="0" err="1" smtClean="0"/>
              <a:t>serta</a:t>
            </a:r>
            <a:r>
              <a:rPr lang="es-ES" sz="2800" dirty="0" smtClean="0"/>
              <a:t> </a:t>
            </a:r>
            <a:r>
              <a:rPr lang="es-ES" sz="2800" dirty="0" err="1" smtClean="0"/>
              <a:t>Pentaksiran</a:t>
            </a:r>
            <a:r>
              <a:rPr lang="es-ES" sz="2800" dirty="0" smtClean="0"/>
              <a:t> – secara am, </a:t>
            </a:r>
            <a:r>
              <a:rPr lang="es-ES" sz="2800" dirty="0" err="1" smtClean="0"/>
              <a:t>spt</a:t>
            </a:r>
            <a:r>
              <a:rPr lang="es-ES" sz="2800" dirty="0" smtClean="0"/>
              <a:t> pro forma &amp; </a:t>
            </a:r>
            <a:r>
              <a:rPr lang="es-ES" sz="2800" dirty="0" err="1" smtClean="0"/>
              <a:t>Jadual</a:t>
            </a:r>
            <a:r>
              <a:rPr lang="es-ES" sz="2800" dirty="0" smtClean="0"/>
              <a:t> 3 </a:t>
            </a:r>
            <a:r>
              <a:rPr lang="es-ES" sz="2800" dirty="0" err="1" smtClean="0"/>
              <a:t>sedia</a:t>
            </a:r>
            <a:r>
              <a:rPr lang="es-ES" sz="2800" dirty="0" smtClean="0"/>
              <a:t> </a:t>
            </a:r>
            <a:r>
              <a:rPr lang="es-ES" sz="2800" dirty="0" err="1" smtClean="0"/>
              <a:t>ada</a:t>
            </a:r>
            <a:endParaRPr lang="es-ES" sz="2800" dirty="0" smtClean="0"/>
          </a:p>
          <a:p>
            <a:pPr marL="514350" indent="-514350">
              <a:buFont typeface="+mj-lt"/>
              <a:buAutoNum type="arabicParenR" startAt="12"/>
            </a:pPr>
            <a:r>
              <a:rPr lang="es-ES" sz="2800" dirty="0" smtClean="0"/>
              <a:t>Sinopsis – </a:t>
            </a:r>
            <a:r>
              <a:rPr lang="es-ES" sz="2800" dirty="0" err="1" smtClean="0"/>
              <a:t>spt</a:t>
            </a:r>
            <a:r>
              <a:rPr lang="es-ES" sz="2800" dirty="0" smtClean="0"/>
              <a:t> pro forma (</a:t>
            </a:r>
            <a:r>
              <a:rPr lang="es-ES" sz="2800" dirty="0" err="1" smtClean="0"/>
              <a:t>mungkin</a:t>
            </a:r>
            <a:r>
              <a:rPr lang="es-ES" sz="2800" dirty="0" smtClean="0"/>
              <a:t> </a:t>
            </a:r>
            <a:r>
              <a:rPr lang="es-ES" sz="2800" dirty="0" err="1" smtClean="0"/>
              <a:t>berubah</a:t>
            </a:r>
            <a:r>
              <a:rPr lang="es-ES" sz="2800" dirty="0" smtClean="0"/>
              <a:t> </a:t>
            </a:r>
            <a:r>
              <a:rPr lang="es-ES" sz="2800" dirty="0" err="1" smtClean="0"/>
              <a:t>sedikit</a:t>
            </a:r>
            <a:r>
              <a:rPr lang="es-ES" sz="2800" dirty="0" smtClean="0"/>
              <a:t> </a:t>
            </a:r>
            <a:r>
              <a:rPr lang="es-ES" sz="2800" dirty="0" err="1" smtClean="0"/>
              <a:t>jika</a:t>
            </a:r>
            <a:r>
              <a:rPr lang="es-ES" sz="2800" dirty="0" smtClean="0"/>
              <a:t> </a:t>
            </a:r>
            <a:r>
              <a:rPr lang="es-ES" sz="2800" dirty="0" err="1" smtClean="0"/>
              <a:t>hasil</a:t>
            </a:r>
            <a:r>
              <a:rPr lang="es-ES" sz="2800" dirty="0" smtClean="0"/>
              <a:t> </a:t>
            </a:r>
            <a:r>
              <a:rPr lang="es-ES" sz="2800" dirty="0" err="1" smtClean="0"/>
              <a:t>pembelajaran</a:t>
            </a:r>
            <a:r>
              <a:rPr lang="es-ES" sz="2800" dirty="0" smtClean="0"/>
              <a:t> </a:t>
            </a:r>
            <a:r>
              <a:rPr lang="es-ES" sz="2800" dirty="0" err="1" smtClean="0"/>
              <a:t>berubah</a:t>
            </a:r>
            <a:r>
              <a:rPr lang="es-ES" sz="2800" dirty="0" smtClean="0"/>
              <a:t>)</a:t>
            </a:r>
          </a:p>
          <a:p>
            <a:pPr marL="514350" indent="-514350">
              <a:buFont typeface="+mj-lt"/>
              <a:buAutoNum type="arabicParenR" startAt="12"/>
            </a:pPr>
            <a:r>
              <a:rPr lang="es-ES" sz="2800" dirty="0" err="1" smtClean="0"/>
              <a:t>Mod</a:t>
            </a:r>
            <a:r>
              <a:rPr lang="es-ES" sz="2800" dirty="0" smtClean="0"/>
              <a:t> </a:t>
            </a:r>
            <a:r>
              <a:rPr lang="es-ES" sz="2800" dirty="0" err="1" smtClean="0"/>
              <a:t>penyampaian</a:t>
            </a:r>
            <a:r>
              <a:rPr lang="es-ES" sz="2800" dirty="0" smtClean="0"/>
              <a:t> – </a:t>
            </a:r>
            <a:r>
              <a:rPr lang="es-ES" sz="2800" dirty="0" err="1" smtClean="0"/>
              <a:t>spt</a:t>
            </a:r>
            <a:r>
              <a:rPr lang="es-ES" sz="2800" dirty="0" smtClean="0"/>
              <a:t> pro forma &amp; </a:t>
            </a:r>
            <a:r>
              <a:rPr lang="es-ES" sz="2800" dirty="0" err="1" smtClean="0"/>
              <a:t>Jadual</a:t>
            </a:r>
            <a:r>
              <a:rPr lang="es-ES" sz="2800" dirty="0" smtClean="0"/>
              <a:t> 3 </a:t>
            </a:r>
            <a:r>
              <a:rPr lang="es-ES" sz="2800" dirty="0" err="1" smtClean="0"/>
              <a:t>sedia</a:t>
            </a:r>
            <a:r>
              <a:rPr lang="es-ES" sz="2800" dirty="0" smtClean="0"/>
              <a:t> </a:t>
            </a:r>
            <a:r>
              <a:rPr lang="es-ES" sz="2800" dirty="0" err="1" smtClean="0"/>
              <a:t>ada</a:t>
            </a:r>
            <a:endParaRPr lang="es-ES" sz="2800" dirty="0" smtClean="0"/>
          </a:p>
          <a:p>
            <a:pPr marL="514350" indent="-514350">
              <a:buFont typeface="+mj-lt"/>
              <a:buAutoNum type="arabicParenR" startAt="12"/>
            </a:pPr>
            <a:r>
              <a:rPr lang="en-GB" sz="2800" dirty="0" err="1" smtClean="0"/>
              <a:t>Kaedah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Jenis</a:t>
            </a:r>
            <a:r>
              <a:rPr lang="en-GB" sz="2800" dirty="0" smtClean="0"/>
              <a:t> </a:t>
            </a:r>
            <a:r>
              <a:rPr lang="en-GB" sz="2800" dirty="0" err="1" smtClean="0"/>
              <a:t>Pentaksiran</a:t>
            </a:r>
            <a:r>
              <a:rPr lang="en-GB" sz="2800" dirty="0" smtClean="0"/>
              <a:t> – </a:t>
            </a:r>
            <a:r>
              <a:rPr lang="en-GB" sz="2800" dirty="0" err="1" smtClean="0"/>
              <a:t>spt</a:t>
            </a:r>
            <a:r>
              <a:rPr lang="en-GB" sz="2800" dirty="0" smtClean="0"/>
              <a:t> pro forma </a:t>
            </a:r>
            <a:r>
              <a:rPr lang="es-ES" sz="2800" dirty="0" smtClean="0"/>
              <a:t>&amp; </a:t>
            </a:r>
            <a:r>
              <a:rPr lang="es-ES" sz="2800" dirty="0" err="1" smtClean="0"/>
              <a:t>Jadual</a:t>
            </a:r>
            <a:r>
              <a:rPr lang="es-ES" sz="2800" dirty="0" smtClean="0"/>
              <a:t> 3 </a:t>
            </a:r>
            <a:r>
              <a:rPr lang="es-ES" sz="2800" dirty="0" err="1" smtClean="0"/>
              <a:t>sedia</a:t>
            </a:r>
            <a:r>
              <a:rPr lang="es-ES" sz="2800" dirty="0" smtClean="0"/>
              <a:t> </a:t>
            </a:r>
            <a:r>
              <a:rPr lang="es-ES" sz="2800" dirty="0" err="1" smtClean="0"/>
              <a:t>ada</a:t>
            </a:r>
            <a:endParaRPr lang="es-ES" sz="28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(vii)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 startAt="16"/>
            </a:pPr>
            <a:r>
              <a:rPr lang="ms-MY" sz="2800" b="1" dirty="0" smtClean="0">
                <a:solidFill>
                  <a:srgbClr val="FF0000"/>
                </a:solidFill>
              </a:rPr>
              <a:t>Pemetaan Hasil  Pembelajaran Program (Programme Learning Outcomes, PLO) dengan Objektif Pendidikan Program (Programme Educational Objectives, PEO)</a:t>
            </a:r>
            <a:endParaRPr lang="ms-MY" sz="2500" b="1" dirty="0" smtClean="0"/>
          </a:p>
          <a:p>
            <a:pPr marL="788670" lvl="1" indent="-514350"/>
            <a:r>
              <a:rPr lang="ms-MY" sz="2500" b="1" dirty="0" smtClean="0"/>
              <a:t>PEO adalah seragam untuk semua program kecuali no. 4 (nama bidang mengikut program) dan no. 6 (berlainan sedikit bagi program tertentu)</a:t>
            </a:r>
          </a:p>
          <a:p>
            <a:pPr marL="788670" lvl="1" indent="-514350"/>
            <a:r>
              <a:rPr lang="ms-MY" sz="2500" b="1" dirty="0" smtClean="0"/>
              <a:t>PLO adalah spesifik kepada program</a:t>
            </a:r>
          </a:p>
          <a:p>
            <a:pPr marL="788670" lvl="1" indent="-514350"/>
            <a:r>
              <a:rPr lang="ms-MY" sz="2500" b="1" dirty="0" smtClean="0"/>
              <a:t>PEO dan PLO wajar diingati oleh semua pelajar guru dan pensyarah yang berkenaan</a:t>
            </a:r>
          </a:p>
          <a:p>
            <a:pPr marL="788670" lvl="1" indent="-514350"/>
            <a:r>
              <a:rPr lang="ms-MY" sz="2500" b="1" dirty="0" smtClean="0"/>
              <a:t>Pastikan pemetaan PEO &amp; PLO adalah sama bagi semua kursus dalam program yang ditawarkan jabatan (major dan elektif) kecuali bagi WAJ, EDU dll kursus yang diambil oleh semua pelajar guru - ada pemetaan tersendiri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(viii)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17"/>
            </a:pPr>
            <a:r>
              <a:rPr lang="ms-MY" sz="2800" b="1" dirty="0" smtClean="0">
                <a:solidFill>
                  <a:srgbClr val="FF0000"/>
                </a:solidFill>
              </a:rPr>
              <a:t>Pemetaan Hasil Pembelajaran Kursus (Course Learning Outcomes, CLO)  dengan Hasil  Pembelajaran Program ( Programme Learning Outcomes, PLO)</a:t>
            </a:r>
          </a:p>
          <a:p>
            <a:pPr marL="788670" lvl="1" indent="-514350"/>
            <a:r>
              <a:rPr lang="ms-MY" sz="2500" b="1" dirty="0" smtClean="0"/>
              <a:t>Pastikan PLO bagi kursus tertentu adalah betul mengikut major</a:t>
            </a:r>
          </a:p>
          <a:p>
            <a:pPr marL="788670" lvl="1" indent="-514350"/>
            <a:r>
              <a:rPr lang="ms-MY" sz="2500" b="1" dirty="0" smtClean="0"/>
              <a:t>Pemetaan ini adalah berbeza mengikut kursus</a:t>
            </a:r>
          </a:p>
          <a:p>
            <a:pPr marL="788670" lvl="1" indent="-514350"/>
            <a:r>
              <a:rPr lang="ms-MY" sz="2500" b="1" dirty="0" smtClean="0"/>
              <a:t>Pensyarah hendaklah memastikan aktiviti PdP mencerminkan pemetaan yang ditetapkan</a:t>
            </a:r>
          </a:p>
          <a:p>
            <a:pPr marL="788670" lvl="1" indent="-514350">
              <a:buNone/>
            </a:pPr>
            <a:r>
              <a:rPr lang="en-GB" sz="2400" b="1" dirty="0" err="1" smtClean="0">
                <a:hlinkClick r:id="rId2" action="ppaction://hlinkfile"/>
              </a:rPr>
              <a:t>Contoh</a:t>
            </a:r>
            <a:endParaRPr lang="en-GB" sz="2400" b="1" dirty="0" smtClean="0"/>
          </a:p>
          <a:p>
            <a:pPr marL="788670" lvl="1" indent="-514350"/>
            <a:endParaRPr lang="ms-MY" sz="2500" b="1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(ix)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 startAt="18"/>
            </a:pPr>
            <a:r>
              <a:rPr lang="en-GB" sz="2800" b="1" dirty="0" err="1" smtClean="0"/>
              <a:t>Kerangka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Kursus</a:t>
            </a:r>
            <a:r>
              <a:rPr lang="en-GB" sz="2800" b="1" dirty="0" smtClean="0"/>
              <a:t>/</a:t>
            </a:r>
            <a:r>
              <a:rPr lang="en-GB" sz="2800" b="1" dirty="0" err="1" smtClean="0"/>
              <a:t>Modul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dan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Jumlah</a:t>
            </a:r>
            <a:r>
              <a:rPr lang="en-GB" sz="2800" b="1" dirty="0" smtClean="0"/>
              <a:t> Jam </a:t>
            </a:r>
            <a:r>
              <a:rPr lang="en-GB" sz="2800" b="1" dirty="0" err="1" smtClean="0"/>
              <a:t>Pembelajaran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Pelajar</a:t>
            </a:r>
            <a:r>
              <a:rPr lang="en-GB" sz="2800" b="1" dirty="0" smtClean="0"/>
              <a:t> (</a:t>
            </a:r>
            <a:r>
              <a:rPr lang="en-GB" sz="2800" b="1" i="1" dirty="0" smtClean="0"/>
              <a:t>Student Learning Time,  SLT)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setiap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tajuk</a:t>
            </a:r>
            <a:r>
              <a:rPr lang="en-GB" sz="2800" b="1" dirty="0" smtClean="0"/>
              <a:t> </a:t>
            </a:r>
            <a:endParaRPr lang="en-GB" b="1" dirty="0" smtClean="0"/>
          </a:p>
          <a:p>
            <a:pPr marL="788670" lvl="1" indent="-514350"/>
            <a:r>
              <a:rPr lang="en-GB" b="1" dirty="0" err="1" smtClean="0">
                <a:hlinkClick r:id="rId2" action="ppaction://hlinkfile"/>
              </a:rPr>
              <a:t>Contoh</a:t>
            </a:r>
            <a:endParaRPr lang="en-GB" b="1" dirty="0" smtClean="0"/>
          </a:p>
          <a:p>
            <a:pPr marL="788670" lvl="1" indent="-514350"/>
            <a:r>
              <a:rPr lang="en-GB" b="1" dirty="0" err="1" smtClean="0"/>
              <a:t>Berdasarkan</a:t>
            </a:r>
            <a:r>
              <a:rPr lang="en-GB" b="1" dirty="0" smtClean="0"/>
              <a:t> pro forma (</a:t>
            </a:r>
            <a:r>
              <a:rPr lang="en-GB" b="1" dirty="0" err="1" smtClean="0"/>
              <a:t>sila</a:t>
            </a:r>
            <a:r>
              <a:rPr lang="en-GB" b="1" dirty="0" smtClean="0"/>
              <a:t> </a:t>
            </a:r>
            <a:r>
              <a:rPr lang="en-GB" b="1" dirty="0" err="1" smtClean="0"/>
              <a:t>buat</a:t>
            </a:r>
            <a:r>
              <a:rPr lang="en-GB" b="1" dirty="0" smtClean="0"/>
              <a:t> </a:t>
            </a:r>
            <a:r>
              <a:rPr lang="en-GB" b="1" dirty="0" err="1" smtClean="0"/>
              <a:t>rujukan</a:t>
            </a:r>
            <a:r>
              <a:rPr lang="en-GB" b="1" dirty="0" smtClean="0"/>
              <a:t> </a:t>
            </a:r>
            <a:r>
              <a:rPr lang="en-GB" b="1" dirty="0" err="1" smtClean="0"/>
              <a:t>silang</a:t>
            </a:r>
            <a:r>
              <a:rPr lang="en-GB" b="1" dirty="0" smtClean="0"/>
              <a:t> </a:t>
            </a:r>
            <a:r>
              <a:rPr lang="en-GB" b="1" dirty="0" err="1" smtClean="0"/>
              <a:t>untuk</a:t>
            </a:r>
            <a:r>
              <a:rPr lang="en-GB" b="1" dirty="0" smtClean="0"/>
              <a:t> </a:t>
            </a:r>
            <a:r>
              <a:rPr lang="en-GB" b="1" dirty="0" err="1" smtClean="0"/>
              <a:t>mengenalpasti</a:t>
            </a:r>
            <a:r>
              <a:rPr lang="en-GB" b="1" dirty="0" smtClean="0"/>
              <a:t> </a:t>
            </a:r>
            <a:r>
              <a:rPr lang="en-GB" b="1" dirty="0" err="1" smtClean="0"/>
              <a:t>perubahan</a:t>
            </a:r>
            <a:r>
              <a:rPr lang="en-GB" b="1" dirty="0" smtClean="0"/>
              <a:t> </a:t>
            </a:r>
            <a:r>
              <a:rPr lang="en-GB" b="1" dirty="0" err="1" smtClean="0"/>
              <a:t>sekiranya</a:t>
            </a:r>
            <a:r>
              <a:rPr lang="en-GB" b="1" dirty="0" smtClean="0"/>
              <a:t> </a:t>
            </a:r>
            <a:r>
              <a:rPr lang="en-GB" b="1" dirty="0" err="1" smtClean="0"/>
              <a:t>ada</a:t>
            </a:r>
            <a:r>
              <a:rPr lang="en-GB" b="1" dirty="0" smtClean="0"/>
              <a:t>)</a:t>
            </a:r>
          </a:p>
          <a:p>
            <a:pPr marL="788670" lvl="1" indent="-514350"/>
            <a:r>
              <a:rPr lang="en-GB" b="1" dirty="0" err="1" smtClean="0"/>
              <a:t>Gunakan</a:t>
            </a:r>
            <a:r>
              <a:rPr lang="en-GB" b="1" dirty="0" smtClean="0"/>
              <a:t> </a:t>
            </a:r>
            <a:r>
              <a:rPr lang="en-GB" b="1" dirty="0" err="1" smtClean="0"/>
              <a:t>bahagian</a:t>
            </a:r>
            <a:r>
              <a:rPr lang="en-GB" b="1" dirty="0" smtClean="0"/>
              <a:t> </a:t>
            </a:r>
            <a:r>
              <a:rPr lang="en-GB" b="1" dirty="0" err="1" smtClean="0"/>
              <a:t>ini</a:t>
            </a:r>
            <a:r>
              <a:rPr lang="en-GB" b="1" dirty="0" smtClean="0"/>
              <a:t> </a:t>
            </a:r>
            <a:r>
              <a:rPr lang="en-GB" b="1" dirty="0" err="1" smtClean="0"/>
              <a:t>untuk</a:t>
            </a:r>
            <a:r>
              <a:rPr lang="en-GB" b="1" dirty="0" smtClean="0"/>
              <a:t> </a:t>
            </a:r>
            <a:r>
              <a:rPr lang="en-GB" b="1" dirty="0" err="1" smtClean="0"/>
              <a:t>menyediakan</a:t>
            </a:r>
            <a:r>
              <a:rPr lang="en-GB" b="1" dirty="0" smtClean="0"/>
              <a:t> LAM PT-05-02 (</a:t>
            </a:r>
            <a:r>
              <a:rPr lang="en-GB" b="1" dirty="0" err="1" smtClean="0"/>
              <a:t>perancangan</a:t>
            </a:r>
            <a:r>
              <a:rPr lang="en-GB" b="1" dirty="0" smtClean="0"/>
              <a:t> semester)</a:t>
            </a:r>
          </a:p>
          <a:p>
            <a:pPr marL="514350" indent="-514350">
              <a:buFont typeface="+mj-lt"/>
              <a:buAutoNum type="arabicParenR" startAt="18"/>
            </a:pPr>
            <a:r>
              <a:rPr lang="en-GB" sz="3100" b="1" dirty="0" err="1" smtClean="0">
                <a:solidFill>
                  <a:schemeClr val="tx1"/>
                </a:solidFill>
              </a:rPr>
              <a:t>Rujukan</a:t>
            </a:r>
            <a:r>
              <a:rPr lang="en-GB" sz="3100" b="1" dirty="0" smtClean="0">
                <a:solidFill>
                  <a:schemeClr val="tx1"/>
                </a:solidFill>
              </a:rPr>
              <a:t> – </a:t>
            </a:r>
            <a:r>
              <a:rPr lang="en-GB" sz="3100" b="1" dirty="0" err="1" smtClean="0">
                <a:solidFill>
                  <a:schemeClr val="tx1"/>
                </a:solidFill>
              </a:rPr>
              <a:t>spt</a:t>
            </a:r>
            <a:r>
              <a:rPr lang="en-GB" sz="3100" b="1" dirty="0" smtClean="0">
                <a:solidFill>
                  <a:schemeClr val="tx1"/>
                </a:solidFill>
              </a:rPr>
              <a:t> pro forma, </a:t>
            </a:r>
            <a:r>
              <a:rPr lang="en-GB" sz="3100" b="1" dirty="0" err="1" smtClean="0">
                <a:solidFill>
                  <a:schemeClr val="tx1"/>
                </a:solidFill>
              </a:rPr>
              <a:t>tetapi</a:t>
            </a:r>
            <a:r>
              <a:rPr lang="en-GB" sz="3100" b="1" dirty="0" smtClean="0">
                <a:solidFill>
                  <a:schemeClr val="tx1"/>
                </a:solidFill>
              </a:rPr>
              <a:t> </a:t>
            </a:r>
            <a:r>
              <a:rPr lang="en-GB" sz="3100" b="1" dirty="0" err="1" smtClean="0">
                <a:solidFill>
                  <a:schemeClr val="tx1"/>
                </a:solidFill>
              </a:rPr>
              <a:t>rujukan</a:t>
            </a:r>
            <a:r>
              <a:rPr lang="en-GB" sz="3100" b="1" dirty="0" smtClean="0">
                <a:solidFill>
                  <a:schemeClr val="tx1"/>
                </a:solidFill>
              </a:rPr>
              <a:t> lama </a:t>
            </a:r>
            <a:r>
              <a:rPr lang="en-GB" sz="3100" b="1" dirty="0" err="1" smtClean="0">
                <a:solidFill>
                  <a:schemeClr val="tx1"/>
                </a:solidFill>
              </a:rPr>
              <a:t>mungkin</a:t>
            </a:r>
            <a:r>
              <a:rPr lang="en-GB" sz="3100" b="1" dirty="0" smtClean="0">
                <a:solidFill>
                  <a:schemeClr val="tx1"/>
                </a:solidFill>
              </a:rPr>
              <a:t> </a:t>
            </a:r>
            <a:r>
              <a:rPr lang="en-GB" sz="3100" b="1" dirty="0" err="1" smtClean="0">
                <a:solidFill>
                  <a:schemeClr val="tx1"/>
                </a:solidFill>
              </a:rPr>
              <a:t>telah</a:t>
            </a:r>
            <a:r>
              <a:rPr lang="en-GB" sz="3100" b="1" dirty="0" smtClean="0">
                <a:solidFill>
                  <a:schemeClr val="tx1"/>
                </a:solidFill>
              </a:rPr>
              <a:t> </a:t>
            </a:r>
            <a:r>
              <a:rPr lang="en-GB" sz="3100" b="1" dirty="0" err="1" smtClean="0">
                <a:solidFill>
                  <a:schemeClr val="tx1"/>
                </a:solidFill>
              </a:rPr>
              <a:t>dikeluarkan</a:t>
            </a:r>
            <a:r>
              <a:rPr lang="en-GB" sz="3100" b="1" dirty="0" smtClean="0">
                <a:solidFill>
                  <a:schemeClr val="tx1"/>
                </a:solidFill>
              </a:rPr>
              <a:t> / </a:t>
            </a:r>
            <a:r>
              <a:rPr lang="en-GB" sz="3100" b="1" dirty="0" err="1" smtClean="0">
                <a:solidFill>
                  <a:schemeClr val="tx1"/>
                </a:solidFill>
              </a:rPr>
              <a:t>diganti</a:t>
            </a:r>
            <a:r>
              <a:rPr lang="en-GB" sz="3100" b="1" dirty="0" smtClean="0">
                <a:solidFill>
                  <a:schemeClr val="tx1"/>
                </a:solidFill>
              </a:rPr>
              <a:t> </a:t>
            </a:r>
            <a:r>
              <a:rPr lang="en-GB" sz="3100" b="1" dirty="0" err="1" smtClean="0">
                <a:solidFill>
                  <a:schemeClr val="tx1"/>
                </a:solidFill>
              </a:rPr>
              <a:t>rujukan</a:t>
            </a:r>
            <a:r>
              <a:rPr lang="en-GB" sz="3100" b="1" dirty="0" smtClean="0">
                <a:solidFill>
                  <a:schemeClr val="tx1"/>
                </a:solidFill>
              </a:rPr>
              <a:t> </a:t>
            </a:r>
            <a:r>
              <a:rPr lang="en-GB" sz="3100" b="1" dirty="0" err="1" smtClean="0">
                <a:solidFill>
                  <a:schemeClr val="tx1"/>
                </a:solidFill>
              </a:rPr>
              <a:t>terkini</a:t>
            </a:r>
            <a:endParaRPr lang="en-GB" sz="3100" b="1" dirty="0" smtClean="0">
              <a:solidFill>
                <a:schemeClr val="tx1"/>
              </a:solidFill>
            </a:endParaRPr>
          </a:p>
          <a:p>
            <a:pPr marL="788670" lvl="1" indent="-514350"/>
            <a:r>
              <a:rPr lang="en-GB" b="1" dirty="0" err="1" smtClean="0"/>
              <a:t>Perlu</a:t>
            </a:r>
            <a:r>
              <a:rPr lang="en-GB" b="1" dirty="0" smtClean="0"/>
              <a:t> </a:t>
            </a:r>
            <a:r>
              <a:rPr lang="en-GB" b="1" dirty="0" err="1" smtClean="0"/>
              <a:t>perhatian</a:t>
            </a:r>
            <a:r>
              <a:rPr lang="en-GB" b="1" dirty="0" smtClean="0"/>
              <a:t>/</a:t>
            </a:r>
            <a:r>
              <a:rPr lang="en-GB" b="1" dirty="0" err="1" smtClean="0"/>
              <a:t>tindakan</a:t>
            </a:r>
            <a:r>
              <a:rPr lang="en-GB" b="1" dirty="0" smtClean="0"/>
              <a:t> </a:t>
            </a:r>
            <a:r>
              <a:rPr lang="en-GB" b="1" dirty="0" err="1" smtClean="0"/>
              <a:t>Pusat</a:t>
            </a:r>
            <a:r>
              <a:rPr lang="en-GB" b="1" dirty="0" smtClean="0"/>
              <a:t> </a:t>
            </a:r>
            <a:r>
              <a:rPr lang="en-GB" b="1" dirty="0" err="1" smtClean="0"/>
              <a:t>Sumber</a:t>
            </a:r>
            <a:r>
              <a:rPr lang="en-GB" b="1" dirty="0" smtClean="0"/>
              <a:t> </a:t>
            </a:r>
            <a:r>
              <a:rPr lang="en-GB" b="1" dirty="0" err="1" smtClean="0"/>
              <a:t>dengan</a:t>
            </a:r>
            <a:r>
              <a:rPr lang="en-GB" b="1" dirty="0" smtClean="0"/>
              <a:t> </a:t>
            </a:r>
            <a:r>
              <a:rPr lang="en-GB" b="1" dirty="0" err="1" smtClean="0"/>
              <a:t>kerjasama</a:t>
            </a:r>
            <a:r>
              <a:rPr lang="en-GB" b="1" dirty="0" smtClean="0"/>
              <a:t> </a:t>
            </a:r>
            <a:r>
              <a:rPr lang="en-GB" b="1" dirty="0" err="1" smtClean="0"/>
              <a:t>Ketua</a:t>
            </a:r>
            <a:r>
              <a:rPr lang="en-GB" b="1" dirty="0" smtClean="0"/>
              <a:t> </a:t>
            </a:r>
            <a:r>
              <a:rPr lang="en-GB" b="1" dirty="0" err="1" smtClean="0"/>
              <a:t>Jabatan</a:t>
            </a:r>
            <a:r>
              <a:rPr lang="en-GB" b="1" dirty="0" smtClean="0"/>
              <a:t> / </a:t>
            </a:r>
            <a:r>
              <a:rPr lang="en-GB" b="1" dirty="0" err="1" smtClean="0"/>
              <a:t>pensyarah</a:t>
            </a:r>
            <a:endParaRPr lang="en-GB" b="1" dirty="0" smtClean="0"/>
          </a:p>
          <a:p>
            <a:pPr marL="788670" lvl="1" indent="-51435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(x)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GB" b="1" dirty="0" err="1" smtClean="0"/>
              <a:t>Penyediaan</a:t>
            </a:r>
            <a:r>
              <a:rPr lang="en-GB" b="1" dirty="0" smtClean="0"/>
              <a:t> LAM PT-05-03 (</a:t>
            </a:r>
            <a:r>
              <a:rPr lang="en-GB" b="1" dirty="0" err="1" smtClean="0"/>
              <a:t>perancangan</a:t>
            </a:r>
            <a:r>
              <a:rPr lang="en-GB" b="1" dirty="0" smtClean="0"/>
              <a:t> </a:t>
            </a:r>
            <a:r>
              <a:rPr lang="en-GB" b="1" dirty="0" err="1" smtClean="0"/>
              <a:t>mingguan</a:t>
            </a:r>
            <a:r>
              <a:rPr lang="en-GB" b="1" dirty="0" smtClean="0"/>
              <a:t>) </a:t>
            </a:r>
            <a:r>
              <a:rPr lang="en-GB" b="1" dirty="0" err="1" smtClean="0"/>
              <a:t>adalah</a:t>
            </a:r>
            <a:r>
              <a:rPr lang="en-GB" b="1" dirty="0" smtClean="0"/>
              <a:t> </a:t>
            </a:r>
            <a:r>
              <a:rPr lang="en-GB" b="1" dirty="0" err="1" smtClean="0"/>
              <a:t>berdasarkan</a:t>
            </a:r>
            <a:r>
              <a:rPr lang="en-GB" b="1" dirty="0" smtClean="0"/>
              <a:t> </a:t>
            </a:r>
            <a:r>
              <a:rPr lang="en-GB" b="1" dirty="0" err="1" smtClean="0"/>
              <a:t>skema</a:t>
            </a:r>
            <a:r>
              <a:rPr lang="en-GB" b="1" dirty="0" smtClean="0"/>
              <a:t> TLO yang </a:t>
            </a:r>
            <a:r>
              <a:rPr lang="en-GB" b="1" dirty="0" err="1" smtClean="0"/>
              <a:t>perlu</a:t>
            </a:r>
            <a:r>
              <a:rPr lang="en-GB" b="1" dirty="0" smtClean="0"/>
              <a:t> </a:t>
            </a:r>
            <a:r>
              <a:rPr lang="en-GB" b="1" dirty="0" err="1" smtClean="0"/>
              <a:t>disediakan</a:t>
            </a:r>
            <a:r>
              <a:rPr lang="en-GB" b="1" dirty="0" smtClean="0"/>
              <a:t> </a:t>
            </a:r>
            <a:r>
              <a:rPr lang="en-GB" b="1" dirty="0" err="1" smtClean="0"/>
              <a:t>oleh</a:t>
            </a:r>
            <a:r>
              <a:rPr lang="en-GB" b="1" dirty="0" smtClean="0"/>
              <a:t> </a:t>
            </a:r>
            <a:r>
              <a:rPr lang="en-GB" b="1" dirty="0" err="1" smtClean="0"/>
              <a:t>jabatan</a:t>
            </a:r>
            <a:r>
              <a:rPr lang="en-GB" b="1" dirty="0" smtClean="0"/>
              <a:t> / unit </a:t>
            </a:r>
          </a:p>
          <a:p>
            <a:pPr marL="514350" indent="-514350"/>
            <a:r>
              <a:rPr lang="en-GB" b="1" dirty="0" err="1" smtClean="0"/>
              <a:t>Bengkel</a:t>
            </a:r>
            <a:r>
              <a:rPr lang="en-GB" b="1" dirty="0" smtClean="0"/>
              <a:t> </a:t>
            </a:r>
            <a:r>
              <a:rPr lang="en-GB" b="1" dirty="0" err="1" smtClean="0"/>
              <a:t>penyediaan</a:t>
            </a:r>
            <a:r>
              <a:rPr lang="en-GB" b="1" dirty="0" smtClean="0"/>
              <a:t> </a:t>
            </a:r>
            <a:r>
              <a:rPr lang="en-GB" b="1" dirty="0" err="1" smtClean="0"/>
              <a:t>skema</a:t>
            </a:r>
            <a:r>
              <a:rPr lang="en-GB" b="1" dirty="0" smtClean="0"/>
              <a:t> TLO (memo </a:t>
            </a:r>
            <a:r>
              <a:rPr lang="en-GB" b="1" dirty="0" err="1" smtClean="0"/>
              <a:t>akan</a:t>
            </a:r>
            <a:r>
              <a:rPr lang="en-GB" b="1" dirty="0" smtClean="0"/>
              <a:t> </a:t>
            </a:r>
            <a:r>
              <a:rPr lang="en-GB" b="1" dirty="0" err="1" smtClean="0"/>
              <a:t>menyusul</a:t>
            </a:r>
            <a:r>
              <a:rPr lang="en-GB" b="1" dirty="0" smtClean="0"/>
              <a:t>)</a:t>
            </a:r>
          </a:p>
          <a:p>
            <a:pPr marL="788670" lvl="1" indent="-514350"/>
            <a:r>
              <a:rPr lang="en-GB" b="1" dirty="0" err="1" smtClean="0"/>
              <a:t>Latihan</a:t>
            </a:r>
            <a:r>
              <a:rPr lang="en-GB" b="1" dirty="0" smtClean="0"/>
              <a:t> </a:t>
            </a:r>
            <a:r>
              <a:rPr lang="en-GB" b="1" dirty="0" err="1" smtClean="0"/>
              <a:t>fasilitator</a:t>
            </a:r>
            <a:r>
              <a:rPr lang="en-GB" b="1" dirty="0" smtClean="0"/>
              <a:t> </a:t>
            </a:r>
            <a:r>
              <a:rPr lang="en-GB" b="1" dirty="0" err="1" smtClean="0"/>
              <a:t>untuk</a:t>
            </a:r>
            <a:r>
              <a:rPr lang="en-GB" b="1" dirty="0" smtClean="0"/>
              <a:t> AJK </a:t>
            </a:r>
            <a:r>
              <a:rPr lang="en-GB" b="1" dirty="0" err="1" smtClean="0"/>
              <a:t>Akreditasi</a:t>
            </a:r>
            <a:r>
              <a:rPr lang="en-GB" b="1" dirty="0" smtClean="0"/>
              <a:t> </a:t>
            </a:r>
            <a:r>
              <a:rPr lang="en-GB" b="1" dirty="0" err="1" smtClean="0"/>
              <a:t>pada</a:t>
            </a:r>
            <a:r>
              <a:rPr lang="en-GB" b="1" dirty="0" smtClean="0"/>
              <a:t> </a:t>
            </a:r>
            <a:r>
              <a:rPr lang="en-GB" b="1" dirty="0" err="1" smtClean="0"/>
              <a:t>Jumaat</a:t>
            </a:r>
            <a:r>
              <a:rPr lang="en-GB" b="1" dirty="0" smtClean="0"/>
              <a:t>, 23 Mei 2014, 2.00 – 4.30 </a:t>
            </a:r>
            <a:r>
              <a:rPr lang="en-GB" b="1" dirty="0" err="1" smtClean="0"/>
              <a:t>ptg</a:t>
            </a:r>
            <a:endParaRPr lang="en-GB" b="1" dirty="0" smtClean="0"/>
          </a:p>
          <a:p>
            <a:pPr marL="788670" lvl="1" indent="-514350"/>
            <a:r>
              <a:rPr lang="en-GB" b="1" dirty="0" err="1" smtClean="0"/>
              <a:t>Bengkel</a:t>
            </a:r>
            <a:r>
              <a:rPr lang="en-GB" b="1" dirty="0" smtClean="0"/>
              <a:t> </a:t>
            </a:r>
            <a:r>
              <a:rPr lang="en-GB" b="1" dirty="0" err="1" smtClean="0"/>
              <a:t>untuk</a:t>
            </a:r>
            <a:r>
              <a:rPr lang="en-GB" b="1" dirty="0" smtClean="0"/>
              <a:t> </a:t>
            </a:r>
            <a:r>
              <a:rPr lang="en-GB" b="1" dirty="0" err="1" smtClean="0"/>
              <a:t>semua</a:t>
            </a:r>
            <a:r>
              <a:rPr lang="en-GB" b="1" dirty="0" smtClean="0"/>
              <a:t> </a:t>
            </a:r>
            <a:r>
              <a:rPr lang="en-GB" b="1" dirty="0" err="1" smtClean="0"/>
              <a:t>pensyarah</a:t>
            </a:r>
            <a:r>
              <a:rPr lang="en-GB" b="1" dirty="0" smtClean="0"/>
              <a:t> </a:t>
            </a:r>
            <a:r>
              <a:rPr lang="en-GB" b="1" dirty="0" err="1" smtClean="0"/>
              <a:t>pada</a:t>
            </a:r>
            <a:r>
              <a:rPr lang="en-GB" b="1" dirty="0" smtClean="0"/>
              <a:t> </a:t>
            </a:r>
            <a:r>
              <a:rPr lang="en-GB" b="1" dirty="0" err="1" smtClean="0"/>
              <a:t>Isnin</a:t>
            </a:r>
            <a:r>
              <a:rPr lang="en-GB" b="1" dirty="0" smtClean="0"/>
              <a:t>, 26 Mei 2014, 10.00 </a:t>
            </a:r>
            <a:r>
              <a:rPr lang="en-GB" b="1" dirty="0" err="1" smtClean="0"/>
              <a:t>pagi</a:t>
            </a:r>
            <a:r>
              <a:rPr lang="en-GB" b="1" dirty="0" smtClean="0"/>
              <a:t> – 1.00 </a:t>
            </a:r>
            <a:r>
              <a:rPr lang="en-GB" b="1" dirty="0" err="1" smtClean="0"/>
              <a:t>ptg</a:t>
            </a:r>
            <a:endParaRPr lang="en-GB" b="1" dirty="0" smtClean="0"/>
          </a:p>
          <a:p>
            <a:pPr marL="788670" lvl="1" indent="-514350"/>
            <a:r>
              <a:rPr lang="en-GB" b="1" dirty="0" err="1" smtClean="0"/>
              <a:t>Dokumen</a:t>
            </a:r>
            <a:r>
              <a:rPr lang="en-GB" b="1" dirty="0" smtClean="0"/>
              <a:t> </a:t>
            </a:r>
            <a:r>
              <a:rPr lang="en-GB" b="1" dirty="0" err="1" smtClean="0"/>
              <a:t>perlu</a:t>
            </a:r>
            <a:r>
              <a:rPr lang="en-GB" b="1" dirty="0" smtClean="0"/>
              <a:t> </a:t>
            </a:r>
            <a:r>
              <a:rPr lang="en-GB" b="1" dirty="0" err="1" smtClean="0"/>
              <a:t>disediakan</a:t>
            </a:r>
            <a:r>
              <a:rPr lang="en-GB" b="1" dirty="0" smtClean="0"/>
              <a:t> </a:t>
            </a:r>
            <a:r>
              <a:rPr lang="en-GB" b="1" dirty="0" err="1" smtClean="0"/>
              <a:t>sebelum</a:t>
            </a:r>
            <a:r>
              <a:rPr lang="en-GB" b="1" dirty="0" smtClean="0"/>
              <a:t> 23 Jun 2014 </a:t>
            </a:r>
            <a:r>
              <a:rPr lang="en-GB" b="1" dirty="0" err="1" smtClean="0"/>
              <a:t>untuk</a:t>
            </a:r>
            <a:r>
              <a:rPr lang="en-GB" b="1" dirty="0" smtClean="0"/>
              <a:t> audit </a:t>
            </a:r>
            <a:r>
              <a:rPr lang="en-GB" b="1" dirty="0" err="1" smtClean="0"/>
              <a:t>dalaman</a:t>
            </a:r>
            <a:r>
              <a:rPr lang="en-GB" b="1" dirty="0" smtClean="0"/>
              <a:t> </a:t>
            </a:r>
            <a:r>
              <a:rPr lang="en-GB" b="1" dirty="0" err="1" smtClean="0"/>
              <a:t>terakhir</a:t>
            </a:r>
            <a:r>
              <a:rPr lang="en-GB" b="1" dirty="0" smtClean="0"/>
              <a:t> </a:t>
            </a:r>
            <a:r>
              <a:rPr lang="en-GB" b="1" dirty="0" err="1" smtClean="0"/>
              <a:t>sebelum</a:t>
            </a:r>
            <a:r>
              <a:rPr lang="en-GB" b="1" dirty="0" smtClean="0"/>
              <a:t> Audit MQA</a:t>
            </a:r>
          </a:p>
          <a:p>
            <a:pPr marL="788670" lvl="1" indent="-51435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SELAMAT HARI GURU KEPADA SEMUA RAKAN PENDIDIK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Guru </a:t>
            </a:r>
            <a:r>
              <a:rPr lang="en-GB" dirty="0" err="1" smtClean="0"/>
              <a:t>Pencetus</a:t>
            </a:r>
            <a:r>
              <a:rPr lang="en-GB" dirty="0" smtClean="0"/>
              <a:t> </a:t>
            </a:r>
            <a:r>
              <a:rPr lang="en-GB" dirty="0" err="1" smtClean="0"/>
              <a:t>Kreativiti</a:t>
            </a:r>
            <a:r>
              <a:rPr lang="en-GB" dirty="0" smtClean="0"/>
              <a:t> </a:t>
            </a:r>
            <a:r>
              <a:rPr lang="en-GB" dirty="0" err="1" smtClean="0"/>
              <a:t>Penjana</a:t>
            </a:r>
            <a:r>
              <a:rPr lang="en-GB" dirty="0" smtClean="0"/>
              <a:t> </a:t>
            </a:r>
            <a:r>
              <a:rPr lang="en-GB" dirty="0" err="1" smtClean="0"/>
              <a:t>Inovasi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Penambahbaikan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err="1" smtClean="0"/>
              <a:t>Kod</a:t>
            </a:r>
            <a:r>
              <a:rPr lang="en-GB" dirty="0" smtClean="0"/>
              <a:t> Lama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EDU 3105</a:t>
            </a:r>
          </a:p>
          <a:p>
            <a:pPr algn="ctr"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Jenis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					</a:t>
            </a:r>
            <a:r>
              <a:rPr lang="en-GB" dirty="0" err="1" smtClean="0"/>
              <a:t>Turutan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							(</a:t>
            </a:r>
            <a:r>
              <a:rPr lang="en-GB" dirty="0" err="1" smtClean="0"/>
              <a:t>dalam</a:t>
            </a:r>
            <a:r>
              <a:rPr lang="en-GB" dirty="0" smtClean="0"/>
              <a:t> program)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</a:t>
            </a:r>
            <a:r>
              <a:rPr lang="en-GB" dirty="0" err="1" smtClean="0"/>
              <a:t>Tahap</a:t>
            </a:r>
            <a:r>
              <a:rPr lang="en-GB" dirty="0" smtClean="0"/>
              <a:t> (</a:t>
            </a:r>
            <a:r>
              <a:rPr lang="en-GB" dirty="0" err="1" smtClean="0"/>
              <a:t>sijil</a:t>
            </a:r>
            <a:r>
              <a:rPr lang="en-GB" dirty="0" smtClean="0"/>
              <a:t>)		</a:t>
            </a:r>
            <a:r>
              <a:rPr lang="en-GB" dirty="0" err="1" smtClean="0"/>
              <a:t>Versi</a:t>
            </a:r>
            <a:r>
              <a:rPr lang="en-GB" dirty="0" smtClean="0"/>
              <a:t> </a:t>
            </a:r>
            <a:r>
              <a:rPr lang="en-GB" dirty="0" err="1" smtClean="0"/>
              <a:t>kurikulum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886200" y="2057400"/>
            <a:ext cx="609600" cy="685800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905000" y="2438400"/>
            <a:ext cx="1981200" cy="7620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971800" y="2590800"/>
            <a:ext cx="1676400" cy="20574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76800" y="2667000"/>
            <a:ext cx="533400" cy="18288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257800" y="2514600"/>
            <a:ext cx="914400" cy="6858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896728" y="2141808"/>
            <a:ext cx="381000" cy="533400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Penambahbaikan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 (ii)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baharu</a:t>
            </a: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EDU 3053</a:t>
            </a:r>
          </a:p>
          <a:p>
            <a:pPr algn="ctr"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Jenis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					</a:t>
            </a:r>
            <a:r>
              <a:rPr lang="en-GB" dirty="0" err="1" smtClean="0"/>
              <a:t>Jumlah</a:t>
            </a:r>
            <a:r>
              <a:rPr lang="en-GB" dirty="0" smtClean="0"/>
              <a:t> </a:t>
            </a:r>
            <a:r>
              <a:rPr lang="en-GB" dirty="0" err="1" smtClean="0"/>
              <a:t>kredit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							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</a:t>
            </a:r>
            <a:r>
              <a:rPr lang="en-GB" dirty="0" err="1" smtClean="0"/>
              <a:t>Tahap</a:t>
            </a:r>
            <a:r>
              <a:rPr lang="en-GB" dirty="0" smtClean="0"/>
              <a:t> (</a:t>
            </a:r>
            <a:r>
              <a:rPr lang="en-GB" dirty="0" err="1" smtClean="0"/>
              <a:t>sijil</a:t>
            </a:r>
            <a:r>
              <a:rPr lang="en-GB" dirty="0" smtClean="0"/>
              <a:t>)		</a:t>
            </a:r>
            <a:r>
              <a:rPr lang="en-GB" dirty="0" err="1" smtClean="0"/>
              <a:t>Turutan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program</a:t>
            </a:r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886200" y="2057400"/>
            <a:ext cx="609600" cy="685800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905000" y="2438400"/>
            <a:ext cx="1981200" cy="7620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743200" y="2590800"/>
            <a:ext cx="1905000" cy="19050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724400" y="2133600"/>
            <a:ext cx="381000" cy="533400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/>
          <p:nvPr/>
        </p:nvCxnSpPr>
        <p:spPr>
          <a:xfrm>
            <a:off x="4876800" y="2743200"/>
            <a:ext cx="0" cy="17526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34000" y="2514600"/>
            <a:ext cx="1524000" cy="6096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Penambahbaikan</a:t>
            </a:r>
            <a:r>
              <a:rPr lang="en-GB" dirty="0" smtClean="0"/>
              <a:t> </a:t>
            </a:r>
            <a:r>
              <a:rPr lang="en-GB" dirty="0" err="1" smtClean="0"/>
              <a:t>Kod</a:t>
            </a:r>
            <a:r>
              <a:rPr lang="en-GB" dirty="0" smtClean="0"/>
              <a:t> </a:t>
            </a:r>
            <a:r>
              <a:rPr lang="en-GB" dirty="0" err="1" smtClean="0"/>
              <a:t>Kursus</a:t>
            </a:r>
            <a:r>
              <a:rPr lang="en-GB" dirty="0" smtClean="0"/>
              <a:t> (iii)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29600" cy="813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188720"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Kod</a:t>
                      </a:r>
                      <a:r>
                        <a:rPr lang="en-GB" sz="2400" dirty="0" smtClean="0"/>
                        <a:t> lama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Mula</a:t>
                      </a:r>
                      <a:r>
                        <a:rPr lang="en-GB" sz="2400" baseline="0" dirty="0" smtClean="0"/>
                        <a:t> (</a:t>
                      </a:r>
                      <a:r>
                        <a:rPr lang="en-GB" sz="2400" baseline="0" dirty="0" err="1" smtClean="0"/>
                        <a:t>sama</a:t>
                      </a:r>
                      <a:r>
                        <a:rPr lang="en-GB" sz="2400" baseline="0" dirty="0" smtClean="0"/>
                        <a:t>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Turutan</a:t>
                      </a:r>
                      <a:r>
                        <a:rPr lang="en-GB" sz="2400" dirty="0" smtClean="0"/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Kredit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Kod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baharu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PIM3108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PIM3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08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PIM3083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PRK3102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PRK3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PRK3024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WAJ3114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WAJ3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WAJ3143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PJM3101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PJM3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PJM3012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ELE3103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ELE3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ELE3033E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SCE3112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SCE3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12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SCE3123E</a:t>
                      </a:r>
                      <a:endParaRPr lang="en-GB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MZP3121G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MZP3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MZP3211G</a:t>
                      </a:r>
                      <a:endParaRPr lang="en-GB" sz="2400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PI 1352 P</a:t>
                      </a:r>
                      <a:endParaRPr lang="en-GB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2400" dirty="0" smtClean="0"/>
                        <a:t>TSL1 (</a:t>
                      </a:r>
                      <a:r>
                        <a:rPr lang="en-GB" sz="2400" dirty="0" err="1" smtClean="0"/>
                        <a:t>Tahap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sijil</a:t>
                      </a:r>
                      <a:r>
                        <a:rPr lang="en-GB" sz="2400" dirty="0" smtClean="0"/>
                        <a:t>)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baseline="0" dirty="0" smtClean="0"/>
                        <a:t>       05           4</a:t>
                      </a:r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TSL1054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Date Placeholder 3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4194048" cy="365760"/>
          </a:xfrm>
        </p:spPr>
        <p:txBody>
          <a:bodyPr/>
          <a:lstStyle/>
          <a:p>
            <a:r>
              <a:rPr lang="en-US" dirty="0" err="1" smtClean="0"/>
              <a:t>Taklimat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Dokuman</a:t>
            </a:r>
            <a:r>
              <a:rPr lang="en-US" dirty="0" smtClean="0"/>
              <a:t> COPPA (</a:t>
            </a:r>
            <a:r>
              <a:rPr lang="en-US" dirty="0" err="1" smtClean="0"/>
              <a:t>Jadual</a:t>
            </a:r>
            <a:r>
              <a:rPr lang="en-US" dirty="0" smtClean="0"/>
              <a:t> 3)</a:t>
            </a:r>
            <a:endParaRPr lang="en-US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GB" dirty="0" err="1" smtClean="0"/>
              <a:t>Dokumen</a:t>
            </a:r>
            <a:r>
              <a:rPr lang="en-GB" dirty="0" smtClean="0"/>
              <a:t> </a:t>
            </a:r>
            <a:r>
              <a:rPr lang="en-GB" dirty="0" err="1" smtClean="0"/>
              <a:t>asal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 forma, </a:t>
            </a:r>
            <a:r>
              <a:rPr lang="en-GB" dirty="0" err="1" smtClean="0"/>
              <a:t>skema</a:t>
            </a:r>
            <a:r>
              <a:rPr lang="en-GB" dirty="0" smtClean="0"/>
              <a:t> TLO, </a:t>
            </a:r>
            <a:r>
              <a:rPr lang="en-GB" dirty="0" err="1" smtClean="0"/>
              <a:t>jadual</a:t>
            </a:r>
            <a:r>
              <a:rPr lang="en-GB" dirty="0" smtClean="0"/>
              <a:t> SLT, </a:t>
            </a:r>
            <a:r>
              <a:rPr lang="en-GB" dirty="0" err="1" smtClean="0"/>
              <a:t>matriks</a:t>
            </a:r>
            <a:r>
              <a:rPr lang="en-GB" dirty="0" smtClean="0"/>
              <a:t> CLO</a:t>
            </a:r>
          </a:p>
          <a:p>
            <a:r>
              <a:rPr lang="en-GB" dirty="0" smtClean="0"/>
              <a:t>Di </a:t>
            </a:r>
            <a:r>
              <a:rPr lang="en-GB" dirty="0" err="1" smtClean="0"/>
              <a:t>manakah</a:t>
            </a:r>
            <a:r>
              <a:rPr lang="en-GB" dirty="0" smtClean="0"/>
              <a:t> </a:t>
            </a:r>
            <a:r>
              <a:rPr lang="en-GB" dirty="0" err="1" smtClean="0"/>
              <a:t>lokasi</a:t>
            </a:r>
            <a:r>
              <a:rPr lang="en-GB" dirty="0" smtClean="0"/>
              <a:t> </a:t>
            </a:r>
            <a:r>
              <a:rPr lang="en-GB" dirty="0" err="1" smtClean="0"/>
              <a:t>dokumen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Pro forma: Fail </a:t>
            </a:r>
            <a:r>
              <a:rPr lang="en-GB" dirty="0" err="1" smtClean="0"/>
              <a:t>Pegawai</a:t>
            </a:r>
            <a:r>
              <a:rPr lang="en-GB" dirty="0" smtClean="0"/>
              <a:t> </a:t>
            </a:r>
            <a:r>
              <a:rPr lang="en-GB" dirty="0" err="1" smtClean="0"/>
              <a:t>Dokumen</a:t>
            </a:r>
            <a:r>
              <a:rPr lang="en-GB" dirty="0" smtClean="0"/>
              <a:t> / Folio </a:t>
            </a:r>
            <a:r>
              <a:rPr lang="en-GB" dirty="0" err="1" smtClean="0"/>
              <a:t>pensyarah</a:t>
            </a:r>
            <a:endParaRPr lang="en-GB" dirty="0" smtClean="0"/>
          </a:p>
          <a:p>
            <a:pPr lvl="1"/>
            <a:r>
              <a:rPr lang="en-GB" dirty="0" err="1" smtClean="0"/>
              <a:t>Skema</a:t>
            </a:r>
            <a:r>
              <a:rPr lang="en-GB" dirty="0" smtClean="0"/>
              <a:t> TLO/</a:t>
            </a:r>
            <a:r>
              <a:rPr lang="en-GB" dirty="0" err="1" smtClean="0"/>
              <a:t>jadual</a:t>
            </a:r>
            <a:r>
              <a:rPr lang="en-GB" dirty="0" smtClean="0"/>
              <a:t> SLT/</a:t>
            </a:r>
            <a:r>
              <a:rPr lang="en-GB" dirty="0" err="1" smtClean="0"/>
              <a:t>matriks</a:t>
            </a:r>
            <a:r>
              <a:rPr lang="en-GB" dirty="0" smtClean="0"/>
              <a:t> CLO: Fail </a:t>
            </a:r>
            <a:r>
              <a:rPr lang="en-GB" dirty="0" err="1" smtClean="0"/>
              <a:t>kursus</a:t>
            </a:r>
            <a:r>
              <a:rPr lang="en-GB" dirty="0" smtClean="0"/>
              <a:t> MQA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GB" dirty="0" err="1" smtClean="0"/>
              <a:t>Dokumen</a:t>
            </a:r>
            <a:r>
              <a:rPr lang="en-GB" dirty="0" smtClean="0"/>
              <a:t> </a:t>
            </a:r>
            <a:r>
              <a:rPr lang="en-GB" dirty="0" err="1" smtClean="0"/>
              <a:t>asal</a:t>
            </a:r>
            <a:r>
              <a:rPr lang="en-GB" dirty="0" smtClean="0"/>
              <a:t> (ii)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utama</a:t>
            </a:r>
            <a:r>
              <a:rPr lang="en-GB" dirty="0" smtClean="0"/>
              <a:t> </a:t>
            </a:r>
            <a:r>
              <a:rPr lang="en-GB" dirty="0" err="1" smtClean="0"/>
              <a:t>dokumen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Pro forma: Jam </a:t>
            </a:r>
            <a:r>
              <a:rPr lang="en-GB" dirty="0" err="1" smtClean="0"/>
              <a:t>kredit</a:t>
            </a:r>
            <a:r>
              <a:rPr lang="en-GB" dirty="0" smtClean="0"/>
              <a:t>, </a:t>
            </a:r>
            <a:r>
              <a:rPr lang="en-GB" dirty="0" err="1" smtClean="0"/>
              <a:t>tajuk</a:t>
            </a:r>
            <a:r>
              <a:rPr lang="en-GB" dirty="0" smtClean="0"/>
              <a:t> &amp; </a:t>
            </a:r>
            <a:r>
              <a:rPr lang="en-GB" dirty="0" err="1" smtClean="0"/>
              <a:t>pengagihan</a:t>
            </a:r>
            <a:r>
              <a:rPr lang="en-GB" dirty="0" smtClean="0"/>
              <a:t> jam, </a:t>
            </a:r>
            <a:r>
              <a:rPr lang="en-GB" dirty="0" err="1" smtClean="0"/>
              <a:t>rujukan</a:t>
            </a:r>
            <a:endParaRPr lang="en-GB" dirty="0" smtClean="0"/>
          </a:p>
          <a:p>
            <a:pPr lvl="1"/>
            <a:r>
              <a:rPr lang="en-GB" dirty="0" err="1" smtClean="0"/>
              <a:t>Skema</a:t>
            </a:r>
            <a:r>
              <a:rPr lang="en-GB" dirty="0" smtClean="0"/>
              <a:t> TLO:  </a:t>
            </a:r>
            <a:r>
              <a:rPr lang="en-GB" dirty="0" err="1" smtClean="0"/>
              <a:t>cadangan</a:t>
            </a:r>
            <a:r>
              <a:rPr lang="en-GB" dirty="0" smtClean="0"/>
              <a:t> </a:t>
            </a:r>
            <a:r>
              <a:rPr lang="en-GB" dirty="0" err="1" smtClean="0"/>
              <a:t>aktiviti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 K/T/A/ISL </a:t>
            </a:r>
            <a:r>
              <a:rPr lang="en-GB" dirty="0" err="1" smtClean="0"/>
              <a:t>mengikut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pembelajaran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tajuk</a:t>
            </a:r>
            <a:endParaRPr lang="en-GB" dirty="0" smtClean="0"/>
          </a:p>
          <a:p>
            <a:pPr lvl="1"/>
            <a:r>
              <a:rPr lang="en-GB" dirty="0" err="1" smtClean="0"/>
              <a:t>Jadual</a:t>
            </a:r>
            <a:r>
              <a:rPr lang="en-GB" dirty="0" smtClean="0"/>
              <a:t> SLT: </a:t>
            </a:r>
            <a:r>
              <a:rPr lang="en-GB" dirty="0" err="1" smtClean="0"/>
              <a:t>bagaimana</a:t>
            </a:r>
            <a:r>
              <a:rPr lang="en-GB" dirty="0" smtClean="0"/>
              <a:t> jam </a:t>
            </a:r>
            <a:r>
              <a:rPr lang="en-GB" dirty="0" err="1" smtClean="0"/>
              <a:t>pembelajaran</a:t>
            </a:r>
            <a:r>
              <a:rPr lang="en-GB" dirty="0" smtClean="0"/>
              <a:t> </a:t>
            </a:r>
            <a:r>
              <a:rPr lang="en-GB" dirty="0" err="1" smtClean="0"/>
              <a:t>bersemuka</a:t>
            </a:r>
            <a:r>
              <a:rPr lang="en-GB" dirty="0" smtClean="0"/>
              <a:t>/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bersemuka</a:t>
            </a:r>
            <a:r>
              <a:rPr lang="en-GB" dirty="0" smtClean="0"/>
              <a:t> </a:t>
            </a:r>
            <a:r>
              <a:rPr lang="en-GB" dirty="0" err="1" smtClean="0"/>
              <a:t>diagihkan</a:t>
            </a:r>
            <a:r>
              <a:rPr lang="en-GB" dirty="0" smtClean="0"/>
              <a:t> </a:t>
            </a:r>
            <a:r>
              <a:rPr lang="en-GB" dirty="0" err="1" smtClean="0"/>
              <a:t>mengikut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pembelajaran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tajuk</a:t>
            </a:r>
            <a:endParaRPr lang="en-GB" dirty="0" smtClean="0"/>
          </a:p>
          <a:p>
            <a:pPr lvl="1"/>
            <a:r>
              <a:rPr lang="en-GB" dirty="0" err="1" smtClean="0"/>
              <a:t>Matriks</a:t>
            </a:r>
            <a:r>
              <a:rPr lang="en-GB" dirty="0" smtClean="0"/>
              <a:t> CLO:  </a:t>
            </a:r>
            <a:r>
              <a:rPr lang="en-GB" dirty="0" err="1" smtClean="0"/>
              <a:t>bagaimana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pembelajaran</a:t>
            </a:r>
            <a:r>
              <a:rPr lang="en-GB" dirty="0" smtClean="0"/>
              <a:t>/</a:t>
            </a:r>
            <a:r>
              <a:rPr lang="en-GB" dirty="0" err="1" smtClean="0"/>
              <a:t>tajuk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8 domain </a:t>
            </a:r>
            <a:r>
              <a:rPr lang="en-GB" dirty="0" err="1" smtClean="0"/>
              <a:t>kompetensi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aras</a:t>
            </a:r>
            <a:r>
              <a:rPr lang="en-GB" dirty="0" smtClean="0"/>
              <a:t> </a:t>
            </a:r>
            <a:r>
              <a:rPr lang="en-GB" dirty="0" err="1" smtClean="0"/>
              <a:t>bentuk</a:t>
            </a:r>
            <a:r>
              <a:rPr lang="en-GB" dirty="0" smtClean="0"/>
              <a:t> </a:t>
            </a:r>
            <a:r>
              <a:rPr lang="en-GB" dirty="0" err="1" smtClean="0"/>
              <a:t>pentaksiran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taksonomi</a:t>
            </a:r>
            <a:r>
              <a:rPr lang="en-GB" dirty="0" smtClean="0"/>
              <a:t> Bloom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err="1" smtClean="0"/>
              <a:t>Jadual</a:t>
            </a:r>
            <a:r>
              <a:rPr lang="en-GB" dirty="0" smtClean="0"/>
              <a:t> 3 </a:t>
            </a:r>
            <a:r>
              <a:rPr lang="en-GB" dirty="0" err="1" smtClean="0"/>
              <a:t>menggantikan</a:t>
            </a:r>
            <a:r>
              <a:rPr lang="en-GB" dirty="0" smtClean="0"/>
              <a:t> pro forma, </a:t>
            </a:r>
            <a:r>
              <a:rPr lang="en-GB" dirty="0" err="1" smtClean="0"/>
              <a:t>jadual</a:t>
            </a:r>
            <a:r>
              <a:rPr lang="en-GB" dirty="0" smtClean="0"/>
              <a:t> SLT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matriks</a:t>
            </a:r>
            <a:r>
              <a:rPr lang="en-GB" dirty="0" smtClean="0"/>
              <a:t> CLO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err="1" smtClean="0"/>
              <a:t>Berkuatkuasa</a:t>
            </a:r>
            <a:r>
              <a:rPr lang="en-GB" dirty="0" smtClean="0"/>
              <a:t> 1 Jun 2014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MY" b="1" dirty="0" err="1" smtClean="0"/>
              <a:t>Nama</a:t>
            </a:r>
            <a:r>
              <a:rPr lang="en-MY" b="1" dirty="0" smtClean="0"/>
              <a:t> </a:t>
            </a:r>
            <a:r>
              <a:rPr lang="en-MY" b="1" dirty="0" err="1" smtClean="0"/>
              <a:t>Kursus</a:t>
            </a:r>
            <a:r>
              <a:rPr lang="en-MY" b="1" dirty="0" smtClean="0"/>
              <a:t>/</a:t>
            </a:r>
            <a:r>
              <a:rPr lang="en-MY" b="1" dirty="0" err="1" smtClean="0"/>
              <a:t>Modul</a:t>
            </a:r>
            <a:r>
              <a:rPr lang="en-MY" b="1" dirty="0" smtClean="0"/>
              <a:t> – </a:t>
            </a:r>
            <a:r>
              <a:rPr lang="en-MY" b="1" dirty="0" err="1" smtClean="0"/>
              <a:t>spt</a:t>
            </a:r>
            <a:r>
              <a:rPr lang="en-MY" b="1" dirty="0" smtClean="0"/>
              <a:t> pro forma</a:t>
            </a:r>
            <a:endParaRPr lang="en-MY" dirty="0" smtClean="0"/>
          </a:p>
          <a:p>
            <a:pPr marL="514350" indent="-514350">
              <a:buFont typeface="+mj-lt"/>
              <a:buAutoNum type="arabicParenR"/>
            </a:pPr>
            <a:r>
              <a:rPr lang="ms-MY" b="1" dirty="0" smtClean="0"/>
              <a:t>Kod Kursus – kod baharu</a:t>
            </a:r>
            <a:endParaRPr lang="en-MY" b="1" dirty="0" err="1" smtClean="0"/>
          </a:p>
          <a:p>
            <a:pPr marL="514350" indent="-514350">
              <a:buFont typeface="+mj-lt"/>
              <a:buAutoNum type="arabicParenR"/>
            </a:pPr>
            <a:r>
              <a:rPr lang="ms-MY" b="1" dirty="0" smtClean="0">
                <a:solidFill>
                  <a:srgbClr val="FF0000"/>
                </a:solidFill>
              </a:rPr>
              <a:t>Nama Pensyarah Akademik </a:t>
            </a:r>
          </a:p>
          <a:p>
            <a:pPr marL="788670" lvl="1" indent="-514350"/>
            <a:r>
              <a:rPr lang="ms-MY" b="1" dirty="0" smtClean="0"/>
              <a:t>Setiap jabatan perlu menyediakan senarai nama semua pensyarah yang pernah mengajar kursus tersebut mengikut ambilan dan kumpulan</a:t>
            </a:r>
          </a:p>
          <a:p>
            <a:pPr marL="788670" lvl="1" indent="-514350"/>
            <a:r>
              <a:rPr lang="ms-MY" b="1" dirty="0" smtClean="0"/>
              <a:t>Cth: Bagi kursus WAJ3022, Ambilan 2011 – TL/AG Ho Theen Theen, BM/SN Christopher Tan dsb</a:t>
            </a:r>
          </a:p>
          <a:p>
            <a:pPr marL="788670" lvl="1" indent="-514350"/>
            <a:r>
              <a:rPr lang="ms-MY" b="1" dirty="0" smtClean="0"/>
              <a:t>Lampirkan senarai ini kepada Jadual 3</a:t>
            </a:r>
          </a:p>
          <a:p>
            <a:pPr marL="514350" indent="-514350">
              <a:buFont typeface="+mj-lt"/>
              <a:buAutoNum type="arabicParenR"/>
            </a:pPr>
            <a:r>
              <a:rPr lang="ms-MY" b="1" dirty="0" smtClean="0"/>
              <a:t>Rasional Kursus/Modul dalam Program – </a:t>
            </a:r>
            <a:r>
              <a:rPr lang="ms-MY" b="1" i="1" dirty="0" smtClean="0"/>
              <a:t>daripada Jadual 3 sedia ada</a:t>
            </a:r>
            <a:endParaRPr lang="en-MY" b="1" i="1" dirty="0" err="1" smtClean="0"/>
          </a:p>
          <a:p>
            <a:pPr marL="514350" indent="-514350">
              <a:buFont typeface="+mj-lt"/>
              <a:buAutoNum type="arabicParenR"/>
            </a:pPr>
            <a:r>
              <a:rPr lang="ms-MY" b="1" dirty="0" smtClean="0"/>
              <a:t>Semester dan Tahun ditawarkan – spt pro forma</a:t>
            </a:r>
          </a:p>
          <a:p>
            <a:pPr marL="514350" indent="-514350">
              <a:buNone/>
            </a:pPr>
            <a:r>
              <a:rPr lang="ms-MY" b="1" dirty="0" smtClean="0"/>
              <a:t>	* </a:t>
            </a:r>
            <a:r>
              <a:rPr lang="ms-MY" b="1" i="1" dirty="0" smtClean="0"/>
              <a:t>Semester 1 atau 2, tahun pengajian (1/2/3/4) BUKAN bulan/tahun</a:t>
            </a:r>
            <a:endParaRPr lang="en-MY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Kandungan</a:t>
            </a:r>
            <a:r>
              <a:rPr lang="en-GB" dirty="0" smtClean="0"/>
              <a:t> </a:t>
            </a:r>
            <a:r>
              <a:rPr lang="en-GB" dirty="0" err="1" smtClean="0"/>
              <a:t>Jadual</a:t>
            </a:r>
            <a:r>
              <a:rPr lang="en-GB" dirty="0" smtClean="0"/>
              <a:t> 3 (ii)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722120"/>
          <a:ext cx="8229600" cy="3440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1828800"/>
                <a:gridCol w="685800"/>
                <a:gridCol w="609600"/>
                <a:gridCol w="685800"/>
                <a:gridCol w="533400"/>
                <a:gridCol w="1676400"/>
                <a:gridCol w="1752600"/>
              </a:tblGrid>
              <a:tr h="180594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Arial"/>
                          <a:ea typeface="Times New Roman"/>
                          <a:cs typeface="Times New Roman"/>
                        </a:rPr>
                        <a:t>6.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err="1">
                          <a:latin typeface="Arial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GB" sz="20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000" b="1" dirty="0">
                          <a:latin typeface="Arial"/>
                          <a:ea typeface="SimSun"/>
                          <a:cs typeface="Times New Roman"/>
                        </a:rPr>
                        <a:t>Jam </a:t>
                      </a:r>
                      <a:r>
                        <a:rPr lang="en-GB" sz="2000" b="1" dirty="0" err="1">
                          <a:latin typeface="Arial"/>
                          <a:ea typeface="Times New Roman"/>
                          <a:cs typeface="Times New Roman"/>
                        </a:rPr>
                        <a:t>Pembelajaran</a:t>
                      </a:r>
                      <a:r>
                        <a:rPr lang="en-GB" sz="20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err="1">
                          <a:latin typeface="Arial"/>
                          <a:ea typeface="Times New Roman"/>
                          <a:cs typeface="Times New Roman"/>
                        </a:rPr>
                        <a:t>Bersemuka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Arial"/>
                          <a:ea typeface="SimSun"/>
                          <a:cs typeface="Times New Roman"/>
                        </a:rPr>
                        <a:t>Bukan</a:t>
                      </a:r>
                      <a:r>
                        <a:rPr lang="en-GB" sz="2000" b="1">
                          <a:latin typeface="Arial"/>
                          <a:ea typeface="Times New Roman"/>
                          <a:cs typeface="Times New Roman"/>
                        </a:rPr>
                        <a:t> Bersemuka</a:t>
                      </a:r>
                      <a:endParaRPr lang="en-MY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Arial"/>
                          <a:ea typeface="Times New Roman"/>
                          <a:cs typeface="Times New Roman"/>
                        </a:rPr>
                        <a:t>Jumlah </a:t>
                      </a:r>
                      <a:r>
                        <a:rPr lang="en-GB" sz="2000" b="1">
                          <a:latin typeface="Arial"/>
                          <a:ea typeface="SimSun"/>
                          <a:cs typeface="Times New Roman"/>
                        </a:rPr>
                        <a:t>Jam </a:t>
                      </a:r>
                      <a:r>
                        <a:rPr lang="en-GB" sz="2000" b="1">
                          <a:latin typeface="Arial"/>
                          <a:ea typeface="Times New Roman"/>
                          <a:cs typeface="Times New Roman"/>
                        </a:rPr>
                        <a:t> Pembelajaran </a:t>
                      </a:r>
                      <a:r>
                        <a:rPr lang="en-GB" sz="2000" b="1">
                          <a:latin typeface="Arial"/>
                          <a:ea typeface="SimSun"/>
                          <a:cs typeface="Times New Roman"/>
                        </a:rPr>
                        <a:t> Terbimbing dan Pembelajaran </a:t>
                      </a:r>
                      <a:r>
                        <a:rPr lang="en-GB" sz="2000" b="1">
                          <a:latin typeface="Arial"/>
                          <a:ea typeface="Times New Roman"/>
                          <a:cs typeface="Times New Roman"/>
                        </a:rPr>
                        <a:t>Kendiri</a:t>
                      </a:r>
                      <a:endParaRPr lang="en-MY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Arial"/>
                          <a:ea typeface="SimSun"/>
                          <a:cs typeface="Times New Roman"/>
                        </a:rPr>
                        <a:t>K</a:t>
                      </a:r>
                      <a:r>
                        <a:rPr lang="fr-FR" sz="2000" dirty="0">
                          <a:latin typeface="Arial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fr-FR" sz="2000" dirty="0" err="1">
                          <a:latin typeface="Arial"/>
                          <a:ea typeface="Times New Roman"/>
                          <a:cs typeface="Times New Roman"/>
                        </a:rPr>
                        <a:t>Kuliah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Arial"/>
                          <a:ea typeface="Times New Roman"/>
                          <a:cs typeface="Times New Roman"/>
                        </a:rPr>
                        <a:t>T = Tutorial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Arial"/>
                          <a:ea typeface="SimSun"/>
                          <a:cs typeface="Times New Roman"/>
                        </a:rPr>
                        <a:t>A</a:t>
                      </a:r>
                      <a:r>
                        <a:rPr lang="fr-FR" sz="2000" dirty="0">
                          <a:latin typeface="Arial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fr-FR" sz="2000" dirty="0" err="1">
                          <a:latin typeface="Arial"/>
                          <a:ea typeface="SimSun"/>
                          <a:cs typeface="Times New Roman"/>
                        </a:rPr>
                        <a:t>Amali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Arial"/>
                          <a:ea typeface="SimSun"/>
                          <a:cs typeface="Times New Roman"/>
                        </a:rPr>
                        <a:t>P</a:t>
                      </a:r>
                      <a:r>
                        <a:rPr lang="fr-FR" sz="2000" dirty="0">
                          <a:latin typeface="Arial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fr-FR" sz="2000" dirty="0" err="1">
                          <a:latin typeface="Arial"/>
                          <a:ea typeface="SimSun"/>
                          <a:cs typeface="Times New Roman"/>
                        </a:rPr>
                        <a:t>Pentaksiran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SimSun"/>
                          <a:cs typeface="Times New Roman"/>
                        </a:rPr>
                        <a:t>K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latin typeface="Arial"/>
                          <a:ea typeface="Times New Roman"/>
                          <a:cs typeface="Times New Roman"/>
                        </a:rPr>
                        <a:t>T</a:t>
                      </a:r>
                      <a:endParaRPr lang="en-MY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latin typeface="Arial"/>
                          <a:ea typeface="SimSun"/>
                          <a:cs typeface="Times New Roman"/>
                        </a:rPr>
                        <a:t>A</a:t>
                      </a:r>
                      <a:endParaRPr lang="en-MY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latin typeface="Arial"/>
                          <a:ea typeface="SimSun"/>
                          <a:cs typeface="Times New Roman"/>
                        </a:rPr>
                        <a:t>P</a:t>
                      </a:r>
                      <a:endParaRPr lang="en-MY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57.5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dirty="0">
                        <a:latin typeface="Arial"/>
                        <a:ea typeface="SimSu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120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</a:tr>
              <a:tr h="1263650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/>
                </a:tc>
                <a:tc vMerge="1"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n-MY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MY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415" marR="18415" anchor="ctr"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Taklimat kod kursus dan Dokuman COPPA (Jadual 3)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822</TotalTime>
  <Words>1050</Words>
  <Application>Microsoft Office PowerPoint</Application>
  <PresentationFormat>On-screen Show (4:3)</PresentationFormat>
  <Paragraphs>195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Origin</vt:lpstr>
      <vt:lpstr>Taklimat Kod Kursus dan Dokumen COPPA – Jadual 3 (Bidang 2)</vt:lpstr>
      <vt:lpstr>Penambahbaikan Kod Kursus (i)</vt:lpstr>
      <vt:lpstr>Penambahbaikan Kod Kursus (ii)</vt:lpstr>
      <vt:lpstr>Penambahbaikan Kod Kursus (iii)</vt:lpstr>
      <vt:lpstr>Dokumen asal (i)</vt:lpstr>
      <vt:lpstr>Dokumen asal (ii)</vt:lpstr>
      <vt:lpstr>Jadual 3 menggantikan pro forma, jadual SLT dan matriks CLO</vt:lpstr>
      <vt:lpstr>Kandungan Jadual 3 (i)</vt:lpstr>
      <vt:lpstr>Kandungan Jadual 3 (ii)</vt:lpstr>
      <vt:lpstr>Kandungan Jadual 3 (iii)</vt:lpstr>
      <vt:lpstr>Kandungan Jadual 3 (iv)</vt:lpstr>
      <vt:lpstr>Kandungan Jadual 3 (v)</vt:lpstr>
      <vt:lpstr>Kandungan Jadual 3 (vi)</vt:lpstr>
      <vt:lpstr>Kandungan Jadual 3 (vii)</vt:lpstr>
      <vt:lpstr>Kandungan Jadual 3 (viii)</vt:lpstr>
      <vt:lpstr>Kandungan Jadual 3 (ix)</vt:lpstr>
      <vt:lpstr>Kandungan Jadual 3 (x)</vt:lpstr>
      <vt:lpstr>SELAMAT HARI GURU KEPADA SEMUA RAKAN PENDIDIK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Taklimat Kod Kursus dan Dokumen COPPA – Jadual 3 (Bidang 2)</dc:title>
  <dc:creator>Ho punya</dc:creator>
  <cp:lastModifiedBy>TMK Cynthia</cp:lastModifiedBy>
  <cp:revision>16</cp:revision>
  <dcterms:created xsi:type="dcterms:W3CDTF">2006-08-16T00:00:00Z</dcterms:created>
  <dcterms:modified xsi:type="dcterms:W3CDTF">2014-09-08T02:10:03Z</dcterms:modified>
</cp:coreProperties>
</file>